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306" r:id="rId7"/>
    <p:sldId id="262" r:id="rId8"/>
    <p:sldId id="263" r:id="rId9"/>
    <p:sldId id="303" r:id="rId10"/>
    <p:sldId id="310" r:id="rId11"/>
    <p:sldId id="265" r:id="rId12"/>
    <p:sldId id="266" r:id="rId13"/>
    <p:sldId id="305" r:id="rId14"/>
    <p:sldId id="304" r:id="rId15"/>
    <p:sldId id="302" r:id="rId16"/>
    <p:sldId id="311" r:id="rId17"/>
    <p:sldId id="269" r:id="rId18"/>
    <p:sldId id="268" r:id="rId19"/>
    <p:sldId id="312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317" r:id="rId30"/>
    <p:sldId id="287" r:id="rId31"/>
    <p:sldId id="289" r:id="rId32"/>
    <p:sldId id="290" r:id="rId33"/>
    <p:sldId id="291" r:id="rId34"/>
    <p:sldId id="316" r:id="rId35"/>
    <p:sldId id="308" r:id="rId36"/>
    <p:sldId id="309" r:id="rId37"/>
    <p:sldId id="296" r:id="rId38"/>
    <p:sldId id="314" r:id="rId39"/>
    <p:sldId id="298" r:id="rId40"/>
    <p:sldId id="315" r:id="rId41"/>
    <p:sldId id="301" r:id="rId4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9656201-C1EC-47DE-88B5-126D66A504A9}"/>
              </a:ext>
            </a:extLst>
          </p:cNvPr>
          <p:cNvSpPr/>
          <p:nvPr userDrawn="1"/>
        </p:nvSpPr>
        <p:spPr>
          <a:xfrm>
            <a:off x="1" y="681037"/>
            <a:ext cx="756356" cy="654756"/>
          </a:xfrm>
          <a:prstGeom prst="rightArrow">
            <a:avLst/>
          </a:prstGeom>
          <a:solidFill>
            <a:srgbClr val="FFC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Lato Bold"/>
                <a:ea typeface="Lato Bold"/>
                <a:cs typeface="Lato Bold"/>
                <a:sym typeface="Lato Bold"/>
              </a:defRPr>
            </a:lvl1pPr>
            <a:lvl2pPr marL="0" indent="0">
              <a:buSzTx/>
              <a:buFontTx/>
              <a:buNone/>
              <a:defRPr sz="2400">
                <a:latin typeface="Lato Bold"/>
                <a:ea typeface="Lato Bold"/>
                <a:cs typeface="Lato Bold"/>
                <a:sym typeface="Lato Bold"/>
              </a:defRPr>
            </a:lvl2pPr>
            <a:lvl3pPr marL="0" indent="0">
              <a:buSzTx/>
              <a:buFontTx/>
              <a:buNone/>
              <a:defRPr sz="2400">
                <a:latin typeface="Lato Bold"/>
                <a:ea typeface="Lato Bold"/>
                <a:cs typeface="Lato Bold"/>
                <a:sym typeface="Lato Bold"/>
              </a:defRPr>
            </a:lvl3pPr>
            <a:lvl4pPr marL="0" indent="0">
              <a:buSzTx/>
              <a:buFontTx/>
              <a:buNone/>
              <a:defRPr sz="2400">
                <a:latin typeface="Lato Bold"/>
                <a:ea typeface="Lato Bold"/>
                <a:cs typeface="Lato Bold"/>
                <a:sym typeface="Lato Bold"/>
              </a:defRPr>
            </a:lvl4pPr>
            <a:lvl5pPr marL="0" indent="0">
              <a:buSzTx/>
              <a:buFontTx/>
              <a:buNone/>
              <a:defRPr sz="2400">
                <a:latin typeface="Lato Bold"/>
                <a:ea typeface="Lato Bold"/>
                <a:cs typeface="Lato Bold"/>
                <a:sym typeface="Lato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orscoach.com/bootcamp/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bootcamp" TargetMode="External"/><Relationship Id="rId2" Type="http://schemas.openxmlformats.org/officeDocument/2006/relationships/hyperlink" Target="https://pastorscoach.com/bootcamp/" TargetMode="Externa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orscoach.com/video/boot-camp-testimony-paul-berteig/" TargetMode="Externa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orscoach.com/bootcamp/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bootcamp" TargetMode="External"/><Relationship Id="rId2" Type="http://schemas.openxmlformats.org/officeDocument/2006/relationships/hyperlink" Target="https://pastorscoach.com/bootcamp/" TargetMode="Externa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3DC9A21A-EAD9-4463-8342-CFDDD7907F0E}"/>
              </a:ext>
            </a:extLst>
          </p:cNvPr>
          <p:cNvSpPr txBox="1">
            <a:spLocks/>
          </p:cNvSpPr>
          <p:nvPr/>
        </p:nvSpPr>
        <p:spPr>
          <a:xfrm>
            <a:off x="4979624" y="1065461"/>
            <a:ext cx="690306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latin typeface="Arial Black" panose="020B0A04020102020204" pitchFamily="34" charset="0"/>
              </a:rPr>
              <a:t>Developing Leaders Who Multiply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Webinar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Pastor’s Coach Pastorscoach.com  © 2025 Quintessant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431A1C-400A-420D-AB78-55B6EFBB5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" y="368490"/>
            <a:ext cx="5810734" cy="44901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Introduction</a:t>
            </a:r>
          </a:p>
        </p:txBody>
      </p:sp>
      <p:sp>
        <p:nvSpPr>
          <p:cNvPr id="9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This is primarily for senior pastors.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Our goal is to help you implement immediate changes for health &amp; growth.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Use the chat window for questions (or unmute and ask).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We’ll have some time for Q&amp;A.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You’ll learn things you can use right away; realize we have much more.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We will send you these slides, and a link to the video recording.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Agenda</a:t>
            </a:r>
          </a:p>
        </p:txBody>
      </p:sp>
      <p:sp>
        <p:nvSpPr>
          <p:cNvPr id="10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Presenters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The Goal: Healthy Churches with </a:t>
            </a:r>
            <a:r>
              <a:rPr lang="en-US" dirty="0"/>
              <a:t>Godly Leaders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Why Develop Leaders?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What Is a Leader?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How to Develop Leaders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Next Steps: Boot Camp Intro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Presenters</a:t>
            </a:r>
          </a:p>
        </p:txBody>
      </p:sp>
      <p:sp>
        <p:nvSpPr>
          <p:cNvPr id="106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9329193" cy="473665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905255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Michael Brodeur </a:t>
            </a:r>
            <a:r>
              <a:rPr b="0" dirty="0"/>
              <a:t>DDiv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CEO and Founder of Pastor’s Coach, and Co-Founder of Destiny Finder.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Street ministry and pastor of church plant San Francisco 1975-84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Planted and pastored Vineyard Christian Fellowship church in San Francisco 1984-2005. 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Regional Overseer for 25+ Vineyard churches in N. California in 1990s.</a:t>
            </a:r>
            <a:br>
              <a:rPr dirty="0"/>
            </a:br>
            <a:endParaRPr dirty="0"/>
          </a:p>
          <a:p>
            <a:pPr defTabSz="905255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Glen Reed, </a:t>
            </a:r>
            <a:r>
              <a:rPr b="0" dirty="0"/>
              <a:t>MDiv Western Seminary, MS &amp; BS UC Davis 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lang="en-US" dirty="0"/>
              <a:t>Partner and Content Manager and Trainer at Pastor’s Coach.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Co-Founder of Destiny Finder</a:t>
            </a:r>
            <a:r>
              <a:rPr lang="en-US" dirty="0"/>
              <a:t> (with Michael)</a:t>
            </a:r>
            <a:r>
              <a:rPr dirty="0"/>
              <a:t>. 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Associate Pastor Vineyard Christian Fellowship San Francisco in the 90s.</a:t>
            </a:r>
          </a:p>
          <a:p>
            <a:pPr marL="339470" indent="-339470" defTabSz="905255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</a:defRPr>
            </a:pPr>
            <a:r>
              <a:rPr dirty="0"/>
              <a:t>Worked in high tech as a technical writer and trainer for over 25 years.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The Goal: Healthy Churches</a:t>
            </a:r>
          </a:p>
        </p:txBody>
      </p:sp>
      <p:sp>
        <p:nvSpPr>
          <p:cNvPr id="110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 sz="23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Healthy churches need members who become </a:t>
            </a:r>
            <a:r>
              <a:rPr lang="en-US" dirty="0"/>
              <a:t>godly leaders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The church has been, and still is, God’s main plan for accomplishing that.</a:t>
            </a:r>
          </a:p>
          <a:p>
            <a:pPr marL="342900" indent="-342900"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That requires 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healthy</a:t>
            </a:r>
            <a:r>
              <a:rPr dirty="0"/>
              <a:t> churches that reach new people, turn them into disciples, and help them reproduce and reach others.</a:t>
            </a:r>
          </a:p>
          <a:p>
            <a:pPr marL="342900" indent="-342900"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The discipleship process focuses on helping people mature.</a:t>
            </a:r>
          </a:p>
          <a:p>
            <a:pPr marL="342900" indent="-342900"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So ultimately, the goal is for church leadership to lead people into maturity, help them reach others, and 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reproduce</a:t>
            </a:r>
            <a:r>
              <a:rPr dirty="0"/>
              <a:t> so that they reach more new people.</a:t>
            </a:r>
          </a:p>
          <a:p>
            <a:pPr marL="342900" indent="-342900"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In this webinar we will only focus on one aspect of church health: </a:t>
            </a:r>
            <a:r>
              <a:rPr lang="en-US" i="1" dirty="0"/>
              <a:t>developing godly leaders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Why Develop Leaders?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126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My Story</a:t>
            </a:r>
          </a:p>
        </p:txBody>
      </p:sp>
      <p:sp>
        <p:nvSpPr>
          <p:cNvPr id="117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My Experience </a:t>
            </a:r>
            <a:r>
              <a:rPr lang="en-US" dirty="0"/>
              <a:t>Developing Leaders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Leader in a </a:t>
            </a:r>
            <a:r>
              <a:rPr dirty="0"/>
              <a:t>Christian house church in San Francisco</a:t>
            </a:r>
            <a:r>
              <a:rPr lang="en-US" dirty="0"/>
              <a:t>: High zeal, no process.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Shepherding movement in the 70s</a:t>
            </a:r>
            <a:r>
              <a:rPr lang="en-US" dirty="0"/>
              <a:t>: High accountability, focus on control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Vineyard </a:t>
            </a:r>
            <a:r>
              <a:rPr lang="en-US" dirty="0"/>
              <a:t>under </a:t>
            </a:r>
            <a:r>
              <a:rPr dirty="0"/>
              <a:t>John Wimber in the 80s</a:t>
            </a:r>
            <a:r>
              <a:rPr lang="en-US" dirty="0"/>
              <a:t>: Intentional approach.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Vineyard SF: Developing leaders, and leaders of leaders (overseers/elders).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Coaching: Working with pastors around the world.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Developing Leaders </a:t>
            </a:r>
            <a:r>
              <a:rPr dirty="0"/>
              <a:t>Is a Challenge</a:t>
            </a:r>
          </a:p>
        </p:txBody>
      </p:sp>
      <p:sp>
        <p:nvSpPr>
          <p:cNvPr id="121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Developing godly leaders </a:t>
            </a:r>
            <a:r>
              <a:rPr dirty="0"/>
              <a:t>is one of the </a:t>
            </a:r>
            <a:r>
              <a:rPr lang="en-US" dirty="0"/>
              <a:t>main</a:t>
            </a:r>
            <a:r>
              <a:rPr dirty="0"/>
              <a:t> challenges facing pastors today.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Lack of</a:t>
            </a:r>
            <a:r>
              <a:rPr dirty="0"/>
              <a:t> personal relationship… instead</a:t>
            </a:r>
            <a:r>
              <a:rPr lang="en-US" dirty="0"/>
              <a:t>, </a:t>
            </a:r>
            <a:r>
              <a:rPr dirty="0"/>
              <a:t>classes</a:t>
            </a:r>
            <a:r>
              <a:rPr lang="en-US" dirty="0"/>
              <a:t> are used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No developmental process, no hands-on learning.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Either highly </a:t>
            </a:r>
            <a:r>
              <a:rPr dirty="0"/>
              <a:t>relational</a:t>
            </a:r>
            <a:r>
              <a:rPr lang="en-US" dirty="0"/>
              <a:t> with little instruction, or high</a:t>
            </a:r>
            <a:r>
              <a:rPr dirty="0"/>
              <a:t> control</a:t>
            </a:r>
            <a:r>
              <a:rPr lang="en-US" dirty="0"/>
              <a:t> but no relationship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Leaders are recruited; but not multiplied: only one generation.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To change this reality, we need to 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change the way we do church;</a:t>
            </a:r>
            <a:br>
              <a:rPr dirty="0">
                <a:latin typeface="Lato Bold"/>
                <a:ea typeface="Lato Bold"/>
                <a:cs typeface="Lato Bold"/>
                <a:sym typeface="Lato Bold"/>
              </a:rPr>
            </a:br>
            <a:r>
              <a:rPr lang="en-US" dirty="0">
                <a:latin typeface="Lato Bold"/>
                <a:ea typeface="Lato Bold"/>
                <a:cs typeface="Lato Bold"/>
                <a:sym typeface="Lato Bold"/>
              </a:rPr>
              <a:t>we must make leadership development our top priority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Leaders Are Essential</a:t>
            </a:r>
            <a:endParaRPr dirty="0"/>
          </a:p>
        </p:txBody>
      </p:sp>
      <p:sp>
        <p:nvSpPr>
          <p:cNvPr id="117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Churches Need to Grow; Need More Leaders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 have a command from Jesus to make disciples. Matt. 28:19-20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Healthy things grow in quality and quantity.</a:t>
            </a:r>
          </a:p>
          <a:p>
            <a:pPr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John Wimber/Fuller Institute of Church Growth Study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Studied 40,000 churches of all types and sizes.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The most important element for growth was </a:t>
            </a:r>
            <a:r>
              <a:rPr lang="en-US" b="1" i="1" dirty="0"/>
              <a:t>healthy leaders</a:t>
            </a:r>
            <a:r>
              <a:rPr lang="en-US" dirty="0"/>
              <a:t>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Yet most church pastors are not reproducing. 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Bible schools and seminaries can’t produce enough leaders; We need to shift how we do church!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08518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What Is a Leader Who Multiplies?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410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Leadership is People Movement</a:t>
            </a:r>
            <a:endParaRPr dirty="0"/>
          </a:p>
        </p:txBody>
      </p:sp>
      <p:sp>
        <p:nvSpPr>
          <p:cNvPr id="12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Leadership vs. Discipleship</a:t>
            </a:r>
          </a:p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Discipleship is People Development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Discipleship is about helping people become more like Jesus.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Developing each person into their destiny and calling given by God.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lang="en-US" dirty="0"/>
          </a:p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Leadership is People Movement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Leadership is moving and directing people toward a goal.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Healthy leadership includes discipleship; developing individuals as you lead them.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Apostolic Servant Leadership</a:t>
            </a:r>
            <a:endParaRPr dirty="0"/>
          </a:p>
        </p:txBody>
      </p:sp>
      <p:sp>
        <p:nvSpPr>
          <p:cNvPr id="13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Three models of leadership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Top down: Classic corporate model; leader at the top of the pyramid: </a:t>
            </a:r>
            <a:r>
              <a:rPr lang="en-US" dirty="0">
                <a:solidFill>
                  <a:schemeClr val="tx1"/>
                </a:solidFill>
                <a:sym typeface="Wingdings 3" panose="05040102010807070707" pitchFamily="18" charset="2"/>
              </a:rPr>
              <a:t></a:t>
            </a:r>
            <a:r>
              <a:rPr lang="en-US" dirty="0"/>
              <a:t> 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Bottom up: Servant leader at the bottom of the pyramid: </a:t>
            </a:r>
            <a:r>
              <a:rPr lang="en-US" dirty="0">
                <a:solidFill>
                  <a:schemeClr val="tx1"/>
                </a:solidFill>
                <a:sym typeface="Wingdings 3" panose="05040102010807070707" pitchFamily="18" charset="2"/>
              </a:rPr>
              <a:t>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ASL: Leader not top or bottom, in front, moving people forward: </a:t>
            </a:r>
            <a:r>
              <a:rPr lang="en-US" dirty="0">
                <a:solidFill>
                  <a:schemeClr val="tx1"/>
                </a:solidFill>
                <a:sym typeface="Wingdings 3" panose="05040102010807070707" pitchFamily="18" charset="2"/>
              </a:rPr>
              <a:t>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Leaders and Workers</a:t>
            </a:r>
            <a:endParaRPr dirty="0"/>
          </a:p>
        </p:txBody>
      </p:sp>
      <p:sp>
        <p:nvSpPr>
          <p:cNvPr id="13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Leaders and workers are different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Worker: Serves in the presence of their leader (on a team or ministry)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Leader: Leads in absence of their leader (leads a team or ministry)</a:t>
            </a:r>
          </a:p>
        </p:txBody>
      </p:sp>
    </p:spTree>
    <p:extLst>
      <p:ext uri="{BB962C8B-B14F-4D97-AF65-F5344CB8AC3E}">
        <p14:creationId xmlns:p14="http://schemas.microsoft.com/office/powerpoint/2010/main" val="24172272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Family Is the Basic Model</a:t>
            </a:r>
            <a:endParaRPr dirty="0"/>
          </a:p>
        </p:txBody>
      </p:sp>
      <p:sp>
        <p:nvSpPr>
          <p:cNvPr id="13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Family is the Model, Approach and Value System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Family exists for the benefit of the next generation.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Spiritual reproduction. You are the “father or mother” to your primary team, but you’re the grandparent to the leaders they are leading (2nd gen).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Jesus and Paul focused on developing a small group of leaders.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896249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Motivating Leaders</a:t>
            </a:r>
            <a:endParaRPr dirty="0"/>
          </a:p>
        </p:txBody>
      </p:sp>
      <p:sp>
        <p:nvSpPr>
          <p:cNvPr id="13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Destiny and Calling Are the Primary Motivation</a:t>
            </a:r>
            <a:endParaRPr dirty="0"/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 cover this in other teachings; this is just the overview.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i="1" dirty="0"/>
              <a:t>“We are His workmanship, created in Christ Jesus for good works, which God prepared beforehand that we should walk in them.” </a:t>
            </a:r>
            <a:r>
              <a:rPr lang="en-US" dirty="0"/>
              <a:t>Eph 2:10</a:t>
            </a:r>
            <a:endParaRPr dirty="0"/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Every believer has a God-given destiny (calling /ministry /life purpose).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Leaders will be motivated by discovering and fulfilling their personal destiny.</a:t>
            </a:r>
            <a:endParaRPr dirty="0"/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Therefore you need to understand the destiny of the leader you are developing, and mentor and guide them to fulfill it.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Service is the vehicle for development; you can’t develop without them serving.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 have a powerful and practical tool to do this: DestinyFinder.com.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74945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How Do You Develop Leaders Who Multiply?</a:t>
            </a:r>
          </a:p>
        </p:txBody>
      </p:sp>
    </p:spTree>
    <p:extLst>
      <p:ext uri="{BB962C8B-B14F-4D97-AF65-F5344CB8AC3E}">
        <p14:creationId xmlns:p14="http://schemas.microsoft.com/office/powerpoint/2010/main" val="348387189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Develop Concentrically</a:t>
            </a:r>
            <a:endParaRPr dirty="0"/>
          </a:p>
        </p:txBody>
      </p:sp>
      <p:sp>
        <p:nvSpPr>
          <p:cNvPr id="144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Concentric Model Seen with Moses, Jesus, Paul</a:t>
            </a:r>
            <a:endParaRPr dirty="0"/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Moses and Jethro: Leaders of 10s, 50s, 100s, 1000s.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Jesus: The 3 (Peter James, John), the 12 apostles,</a:t>
            </a:r>
            <a:br>
              <a:rPr lang="en-US" dirty="0">
                <a:latin typeface="Lato Regular"/>
                <a:ea typeface="Lato Regular"/>
                <a:cs typeface="Lato Regular"/>
                <a:sym typeface="Lato Regular"/>
              </a:rPr>
            </a:b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70 sent out, 120 at the Upper Room, </a:t>
            </a:r>
            <a:br>
              <a:rPr lang="en-US" dirty="0">
                <a:latin typeface="Lato Regular"/>
                <a:ea typeface="Lato Regular"/>
                <a:cs typeface="Lato Regular"/>
                <a:sym typeface="Lato Regular"/>
              </a:rPr>
            </a:b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500+ Resurrection witnesses, Multitudes.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Paul: Timothy, Faithful men, Others 2 Tim 2:2.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Helpers, Workers, </a:t>
            </a:r>
            <a:r>
              <a:rPr lang="en-US" dirty="0"/>
              <a:t>Assistant Leaders, </a:t>
            </a:r>
            <a:br>
              <a:rPr lang="en-US" dirty="0"/>
            </a:br>
            <a:r>
              <a:rPr lang="en-US" dirty="0"/>
              <a:t>Leaders, Leaders of Leaders (Overseers), </a:t>
            </a:r>
            <a:br>
              <a:rPr lang="en-US" dirty="0"/>
            </a:br>
            <a:r>
              <a:rPr lang="en-US" dirty="0"/>
              <a:t>Staff, Pastor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Generational hierarchy, not corporate or military.</a:t>
            </a:r>
            <a:endParaRPr dirty="0">
              <a:latin typeface="Lato Regular"/>
              <a:ea typeface="Lato Regular"/>
              <a:cs typeface="Lato Regular"/>
              <a:sym typeface="Lato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585FCC-17E6-4B5D-A268-FD4FE6FB4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556" y="1787712"/>
            <a:ext cx="3724159" cy="42853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sz="4400"/>
            </a:lvl1pPr>
          </a:lstStyle>
          <a:p>
            <a:r>
              <a:rPr lang="en-US" dirty="0"/>
              <a:t>The IRTLS Leadership Development Model</a:t>
            </a:r>
            <a:endParaRPr dirty="0"/>
          </a:p>
        </p:txBody>
      </p:sp>
      <p:sp>
        <p:nvSpPr>
          <p:cNvPr id="140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49" y="1787712"/>
            <a:ext cx="11128811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Intentional, systematic development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Identify: Look for FATR people: Faithful, Available, Teachable, Reproducers.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Recruit: Personally recruit based on their personal destiny and org. vision.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Train: Apprentice model: I show you, I do-you help, you do-I help, you do it.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Launch: Help the leader recruit a team for a ministry, set goals, launch ministry. 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Support: The multiplying leader oversees the new leader, and provides reward, nurture and feedback.</a:t>
            </a:r>
          </a:p>
          <a:p>
            <a:pPr marL="342900" indent="-342900">
              <a:lnSpc>
                <a:spcPct val="81000"/>
              </a:lnSpc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lang="en-US" dirty="0"/>
          </a:p>
          <a:p>
            <a:pPr>
              <a:lnSpc>
                <a:spcPct val="81000"/>
              </a:lnSpc>
              <a:buSzPct val="100000"/>
              <a:defRPr>
                <a:solidFill>
                  <a:srgbClr val="000000"/>
                </a:solidFill>
              </a:defRPr>
            </a:pPr>
            <a:r>
              <a:rPr lang="en-US" dirty="0"/>
              <a:t>Example: Developing and reproducing a small group leader.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Q&amp;A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90725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dirty="0"/>
              <a:t>Next Steps</a:t>
            </a:r>
          </a:p>
        </p:txBody>
      </p:sp>
      <p:sp>
        <p:nvSpPr>
          <p:cNvPr id="173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Pastors: Could you use some help shifting your church to </a:t>
            </a:r>
            <a:r>
              <a:rPr lang="en-US" dirty="0"/>
              <a:t>develop leaders</a:t>
            </a:r>
            <a:r>
              <a:rPr dirty="0"/>
              <a:t>?</a:t>
            </a:r>
            <a:endParaRPr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We’ve given you some of the keys. </a:t>
            </a:r>
            <a:endParaRPr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Do you want to go deeper?</a:t>
            </a:r>
            <a:endParaRPr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Do you want to lead your church to be healthy? That means growing in quality AND quantity</a:t>
            </a:r>
            <a:endParaRPr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Our answer is the Church Growth Track with the Boot Camp</a:t>
            </a:r>
            <a:endParaRPr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It’s a unique training experience that provides a proven process you can follow to shift your church.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The Track: a 5-Step Plan</a:t>
            </a:r>
          </a:p>
        </p:txBody>
      </p:sp>
      <p:sp>
        <p:nvSpPr>
          <p:cNvPr id="177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We Have a Proven Plan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Step 1 is a 12 module Boot Camp. The Live Boot Camp takes 12 weeks.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Steps 2-5 take place over the next 2-3 years as you implement the program.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505" y="0"/>
            <a:ext cx="819099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The 5 Growth Steps</a:t>
            </a:r>
          </a:p>
        </p:txBody>
      </p:sp>
      <p:sp>
        <p:nvSpPr>
          <p:cNvPr id="184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 marL="342900" indent="-342900" defTabSz="905255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Step 1: </a:t>
            </a:r>
            <a:r>
              <a:rPr b="0"/>
              <a:t>Boot Camp 12 weeks:</a:t>
            </a: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 Senior pastor gets basic concepts, models, best practices, small group model, makes the paradigm shift personally.</a:t>
            </a:r>
            <a:endParaRPr sz="2700" b="0"/>
          </a:p>
          <a:p>
            <a:pPr marL="342900" indent="-342900" defTabSz="905255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Step 2: </a:t>
            </a:r>
            <a:r>
              <a:rPr b="0"/>
              <a:t>Pilot group 12 weeks:</a:t>
            </a: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 Pastor takes leadership team through Destiny Finder, sm. group model, trains them to develop people and lead groups.</a:t>
            </a:r>
            <a:endParaRPr sz="2700" b="0"/>
          </a:p>
          <a:p>
            <a:pPr marL="342900" indent="-342900" defTabSz="905255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Step 3: </a:t>
            </a:r>
            <a:r>
              <a:rPr b="0"/>
              <a:t>2nd Gen Groups 9 months: </a:t>
            </a: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Pilot Group launches groups for the church, do Destiny Finder, lead great meetings, start developing people.</a:t>
            </a:r>
            <a:br>
              <a:rPr b="0">
                <a:latin typeface="Lato Regular"/>
                <a:ea typeface="Lato Regular"/>
                <a:cs typeface="Lato Regular"/>
                <a:sym typeface="Lato Regular"/>
              </a:rPr>
            </a:br>
            <a:br>
              <a:rPr b="0">
                <a:latin typeface="Lato Regular"/>
                <a:ea typeface="Lato Regular"/>
                <a:cs typeface="Lato Regular"/>
                <a:sym typeface="Lato Regular"/>
              </a:rPr>
            </a:br>
            <a:r>
              <a:rPr b="0"/>
              <a:t>Reach and Keep: Members reach their Sphere of Influence, some get saved, added to the groups. Church does events, enfolding etc.</a:t>
            </a:r>
            <a:br>
              <a:rPr b="0"/>
            </a:br>
            <a:br>
              <a:rPr b="0"/>
            </a:br>
            <a:r>
              <a:rPr b="0"/>
              <a:t>Develop Leaders: In each group, the team develops assistants using apprenticeship model.</a:t>
            </a:r>
            <a:endParaRPr sz="2700" b="0"/>
          </a:p>
          <a:p>
            <a:pPr marL="342900" indent="-342900" defTabSz="905255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Step 4: </a:t>
            </a:r>
            <a:r>
              <a:rPr b="0"/>
              <a:t>3rd Gen Groups 9 months: </a:t>
            </a: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New teams launch new groups, leads great meetings, develops new leaders, etc.</a:t>
            </a:r>
            <a:endParaRPr sz="2700" b="0"/>
          </a:p>
          <a:p>
            <a:pPr marL="342900" indent="-342900" defTabSz="905255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Step 5: </a:t>
            </a:r>
            <a:r>
              <a:rPr b="0"/>
              <a:t>Multiply: </a:t>
            </a: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Continue multiplying everything, launch new </a:t>
            </a:r>
            <a:br>
              <a:rPr b="0">
                <a:latin typeface="Lato Regular"/>
                <a:ea typeface="Lato Regular"/>
                <a:cs typeface="Lato Regular"/>
                <a:sym typeface="Lato Regular"/>
              </a:rPr>
            </a:br>
            <a:r>
              <a:rPr b="0">
                <a:latin typeface="Lato Regular"/>
                <a:ea typeface="Lato Regular"/>
                <a:cs typeface="Lato Regular"/>
                <a:sym typeface="Lato Regular"/>
              </a:rPr>
              <a:t>ministries, marketplace emphasis, send missionaries, plant churches.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Step 1 Is the Boot Camp</a:t>
            </a:r>
          </a:p>
        </p:txBody>
      </p:sp>
      <p:sp>
        <p:nvSpPr>
          <p:cNvPr id="18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It’s 12 modules that will revolutionize your leadership.</a:t>
            </a:r>
            <a:endParaRPr b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Goal: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Give the senior pastor a plan to follow that builds a developmental process so that every person in the church becomes a healthy disciple who fulfills their calling and reproduces. 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t>It’s an “inside-out” approach.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The Live Boot Camp</a:t>
            </a:r>
          </a:p>
        </p:txBody>
      </p:sp>
      <p:sp>
        <p:nvSpPr>
          <p:cNvPr id="19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 defTabSz="886967">
              <a:spcBef>
                <a:spcPts val="900"/>
              </a:spcBef>
              <a:defRPr sz="23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This is the best of the best of our material and training!</a:t>
            </a:r>
            <a:endParaRPr b="0" dirty="0"/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12 weeks of </a:t>
            </a:r>
            <a:r>
              <a:rPr i="1" dirty="0"/>
              <a:t>Group Coaching</a:t>
            </a:r>
            <a:r>
              <a:rPr dirty="0"/>
              <a:t>: </a:t>
            </a:r>
            <a:r>
              <a:rPr lang="en-US" dirty="0"/>
              <a:t>Wed</a:t>
            </a:r>
            <a:r>
              <a:rPr dirty="0"/>
              <a:t> 90-minute session each week on Zoom.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lang="en-US" dirty="0"/>
              <a:t>Optional</a:t>
            </a:r>
            <a:r>
              <a:rPr dirty="0"/>
              <a:t> </a:t>
            </a:r>
            <a:r>
              <a:rPr i="1" dirty="0"/>
              <a:t>Group Coaching</a:t>
            </a:r>
            <a:r>
              <a:rPr dirty="0"/>
              <a:t>: Thurs 60-minute drop-in session for support.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Complete detailed </a:t>
            </a:r>
            <a:r>
              <a:rPr i="1" dirty="0"/>
              <a:t>Action Plan </a:t>
            </a:r>
            <a:r>
              <a:rPr dirty="0"/>
              <a:t>covering the first 2 years of transition.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Online </a:t>
            </a:r>
            <a:r>
              <a:rPr i="1" dirty="0"/>
              <a:t>Road Map </a:t>
            </a:r>
            <a:r>
              <a:rPr dirty="0"/>
              <a:t>webpage with links to all assignments and resources.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Complete </a:t>
            </a:r>
            <a:r>
              <a:rPr i="1" dirty="0"/>
              <a:t>Destiny Finder Small Group Program</a:t>
            </a:r>
            <a:r>
              <a:rPr dirty="0"/>
              <a:t>: online tool, 8 videos, Leader Guide, Workbook, email templates, flyer, handout, more.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 i="1">
                <a:solidFill>
                  <a:srgbClr val="000000"/>
                </a:solidFill>
              </a:defRPr>
            </a:pPr>
            <a:r>
              <a:rPr dirty="0"/>
              <a:t>Quintessential Church Revolution </a:t>
            </a:r>
            <a:r>
              <a:rPr i="0" dirty="0"/>
              <a:t>Book: Boot Camp textbook, 260 pages.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Lifetime </a:t>
            </a:r>
            <a:r>
              <a:rPr i="1" dirty="0"/>
              <a:t>Access </a:t>
            </a:r>
            <a:r>
              <a:rPr dirty="0"/>
              <a:t>to the resources, and to ALL our </a:t>
            </a:r>
            <a:r>
              <a:rPr i="1" dirty="0"/>
              <a:t>video courses </a:t>
            </a:r>
            <a:r>
              <a:rPr dirty="0"/>
              <a:t>(300+ </a:t>
            </a:r>
            <a:r>
              <a:rPr dirty="0" err="1"/>
              <a:t>hrs</a:t>
            </a:r>
            <a:r>
              <a:rPr dirty="0"/>
              <a:t>)</a:t>
            </a:r>
          </a:p>
          <a:p>
            <a:pPr marL="332613" indent="-332613" defTabSz="886967">
              <a:spcBef>
                <a:spcPts val="900"/>
              </a:spcBef>
              <a:buSzPct val="100000"/>
              <a:buFont typeface="Arial"/>
              <a:buChar char="•"/>
              <a:defRPr sz="2300">
                <a:solidFill>
                  <a:srgbClr val="000000"/>
                </a:solidFill>
              </a:defRPr>
            </a:pPr>
            <a:r>
              <a:rPr dirty="0"/>
              <a:t>Real </a:t>
            </a:r>
            <a:r>
              <a:rPr i="1" dirty="0"/>
              <a:t>Support</a:t>
            </a:r>
            <a:r>
              <a:rPr dirty="0"/>
              <a:t>: Email, phone, Zoom, Help ticket system.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Boot Camp Module Topics</a:t>
            </a:r>
          </a:p>
        </p:txBody>
      </p:sp>
      <p:sp>
        <p:nvSpPr>
          <p:cNvPr id="196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 defTabSz="850391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Teaching that’s spiritual, strategic, biblical AND practical</a:t>
            </a:r>
            <a:endParaRPr b="0"/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1: Introduction: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Orientation, and how to shift your ministry approach from pastoral to apostolic.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2: Vision, Mission and Plan: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How to get clarity on your call, and develop a plan.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3: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 </a:t>
            </a:r>
            <a:r>
              <a:t>The Quintessential Ministry Gifts: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How to implement the fivefold gifts in your church.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4: Doing Church as a Family: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Building with the biblical values of family and multiplication. 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5: Church Culture: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Creating a dynamic church.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6: Destiny Finder: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How to use this powerful approach and tool.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7: People Development: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How to make mature disciples who fulfill their calling.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8: Leadership Development: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Developing leaders using our 5-step model.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9: Team Development: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 Developing your overseers/elder team.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10: Small Groups: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Launching groups that develop people and multiply.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11: Outreach and Enfolding: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Reaching and keeping new people – achieving 50% yearly growth.</a:t>
            </a:r>
          </a:p>
          <a:p>
            <a:pPr marL="265747" indent="-265747" defTabSz="850391">
              <a:spcBef>
                <a:spcPts val="900"/>
              </a:spcBef>
              <a:buSzPct val="100000"/>
              <a:buFont typeface="Arial"/>
              <a:buChar char="•"/>
              <a:defRPr sz="14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Mod 12: Implementation: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The Action Plan to multiply disciples, leaders, groups, ministries, missions, etc.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Road Map Webpage: Access Everything</a:t>
            </a:r>
          </a:p>
        </p:txBody>
      </p:sp>
      <p:pic>
        <p:nvPicPr>
          <p:cNvPr id="200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411" y="1525968"/>
            <a:ext cx="7821116" cy="5325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Modules Have Assignments, Links, etc.</a:t>
            </a:r>
          </a:p>
        </p:txBody>
      </p:sp>
      <p:pic>
        <p:nvPicPr>
          <p:cNvPr id="20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36" y="1441880"/>
            <a:ext cx="6864630" cy="53799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dirty="0"/>
              <a:t>Live Boot Camp Starts </a:t>
            </a:r>
            <a:r>
              <a:rPr lang="en-US" dirty="0"/>
              <a:t>March 25/26</a:t>
            </a:r>
            <a:endParaRPr dirty="0"/>
          </a:p>
        </p:txBody>
      </p:sp>
      <p:sp>
        <p:nvSpPr>
          <p:cNvPr id="20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This is an amazing 12-week training, </a:t>
            </a:r>
            <a:r>
              <a:rPr dirty="0">
                <a:solidFill>
                  <a:srgbClr val="FF0000"/>
                </a:solidFill>
              </a:rPr>
              <a:t>only offered live once this year.</a:t>
            </a:r>
            <a:endParaRPr b="0" dirty="0"/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Boot Camp Live Training Sessions: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Tues</a:t>
            </a:r>
            <a:r>
              <a:rPr dirty="0"/>
              <a:t>days </a:t>
            </a:r>
            <a:r>
              <a:rPr lang="en-US" dirty="0"/>
              <a:t>Mar 25</a:t>
            </a:r>
            <a:r>
              <a:rPr dirty="0"/>
              <a:t>-Jun </a:t>
            </a:r>
            <a:r>
              <a:rPr lang="en-US" dirty="0"/>
              <a:t>10</a:t>
            </a:r>
            <a:r>
              <a:rPr dirty="0"/>
              <a:t> from </a:t>
            </a:r>
            <a:r>
              <a:rPr lang="en-US" dirty="0"/>
              <a:t>4</a:t>
            </a:r>
            <a:r>
              <a:rPr dirty="0"/>
              <a:t>-</a:t>
            </a:r>
            <a:r>
              <a:rPr lang="en-US" dirty="0"/>
              <a:t>5</a:t>
            </a:r>
            <a:r>
              <a:rPr dirty="0"/>
              <a:t>:30 </a:t>
            </a:r>
            <a:r>
              <a:rPr lang="en-US" dirty="0"/>
              <a:t>P</a:t>
            </a:r>
            <a:r>
              <a:rPr dirty="0"/>
              <a:t>M Pacific Time</a:t>
            </a:r>
            <a:r>
              <a:rPr lang="en-US" dirty="0"/>
              <a:t> (if enough sign ups)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Wednesdays Mar 26-Jun 11 from 9-10:30 AM Pacific Time</a:t>
            </a:r>
            <a:endParaRPr dirty="0"/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Group Coaching and Support Call (Optional) 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Thursdays</a:t>
            </a:r>
            <a:r>
              <a:rPr lang="en-US" dirty="0"/>
              <a:t> as needed.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More info and registration: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https://pastorscoach.com/bootcamp/</a:t>
            </a:r>
          </a:p>
        </p:txBody>
      </p:sp>
    </p:spTree>
    <p:extLst>
      <p:ext uri="{BB962C8B-B14F-4D97-AF65-F5344CB8AC3E}">
        <p14:creationId xmlns:p14="http://schemas.microsoft.com/office/powerpoint/2010/main" val="382146902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Boot Camp Investment</a:t>
            </a:r>
          </a:p>
        </p:txBody>
      </p:sp>
      <p:sp>
        <p:nvSpPr>
          <p:cNvPr id="21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68680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This is the best of the best of our material and resources! Includes:</a:t>
            </a:r>
            <a:endParaRPr b="0" dirty="0"/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12-week program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with two weekly live training sessions, courses, </a:t>
            </a:r>
            <a:r>
              <a:rPr i="1" dirty="0">
                <a:latin typeface="Lato Regular"/>
                <a:ea typeface="Lato Regular"/>
                <a:cs typeface="Lato Regular"/>
                <a:sym typeface="Lato Regular"/>
              </a:rPr>
              <a:t>Destiny Finder Small Group Program,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live support.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Lifetime access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to the materials,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AND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 all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of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our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60+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video courses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 (300+ hours)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>
                <a:solidFill>
                  <a:srgbClr val="FF0000"/>
                </a:solidFill>
              </a:rPr>
              <a:t>Only offered live once this year.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Recordings of sessions are available.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Total value: $9,300.</a:t>
            </a:r>
            <a:r>
              <a:rPr lang="en-US" dirty="0"/>
              <a:t> </a:t>
            </a:r>
            <a:r>
              <a:rPr dirty="0"/>
              <a:t>Live Boot Camp Investment: </a:t>
            </a:r>
            <a:r>
              <a:rPr dirty="0">
                <a:highlight>
                  <a:srgbClr val="FFFF00"/>
                </a:highlight>
              </a:rPr>
              <a:t>$</a:t>
            </a:r>
            <a:r>
              <a:rPr lang="en-US" dirty="0">
                <a:highlight>
                  <a:srgbClr val="FFFF00"/>
                </a:highlight>
              </a:rPr>
              <a:t>1</a:t>
            </a:r>
            <a:r>
              <a:rPr dirty="0">
                <a:highlight>
                  <a:srgbClr val="FFFF00"/>
                </a:highlight>
              </a:rPr>
              <a:t>,997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Go to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https://pastorscoach.com/bootcamp/</a:t>
            </a:r>
            <a:r>
              <a:rPr dirty="0"/>
              <a:t>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for info and to register.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>
                <a:highlight>
                  <a:srgbClr val="FFFF00"/>
                </a:highlight>
              </a:rPr>
              <a:t>Special Offer for </a:t>
            </a:r>
            <a:r>
              <a:rPr lang="en-US" dirty="0">
                <a:highlight>
                  <a:srgbClr val="FFFF00"/>
                </a:highlight>
              </a:rPr>
              <a:t>Early Bird Registration</a:t>
            </a:r>
            <a:r>
              <a:rPr dirty="0">
                <a:highlight>
                  <a:srgbClr val="FFFF00"/>
                </a:highlight>
              </a:rPr>
              <a:t>: Sign up by </a:t>
            </a:r>
            <a:r>
              <a:rPr lang="en-US" dirty="0">
                <a:highlight>
                  <a:srgbClr val="FFFF00"/>
                </a:highlight>
              </a:rPr>
              <a:t>Wed Mar 12</a:t>
            </a:r>
            <a:r>
              <a:rPr dirty="0">
                <a:highlight>
                  <a:srgbClr val="FFFF00"/>
                </a:highlight>
              </a:rPr>
              <a:t>, </a:t>
            </a:r>
            <a:r>
              <a:rPr b="1" dirty="0">
                <a:solidFill>
                  <a:srgbClr val="00B050"/>
                </a:solidFill>
                <a:highlight>
                  <a:srgbClr val="FFFF00"/>
                </a:highlight>
              </a:rPr>
              <a:t>get $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</a:rPr>
              <a:t>1500</a:t>
            </a:r>
            <a:r>
              <a:rPr b="1" dirty="0">
                <a:solidFill>
                  <a:srgbClr val="00B050"/>
                </a:solidFill>
                <a:highlight>
                  <a:srgbClr val="FFFF00"/>
                </a:highlight>
              </a:rPr>
              <a:t> off</a:t>
            </a:r>
            <a:r>
              <a:rPr dirty="0">
                <a:highlight>
                  <a:srgbClr val="FFFF00"/>
                </a:highlight>
              </a:rPr>
              <a:t>!</a:t>
            </a:r>
            <a:endParaRPr lang="en-US" dirty="0">
              <a:highlight>
                <a:srgbClr val="FFFF00"/>
              </a:highlight>
            </a:endParaRP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>
                <a:highlight>
                  <a:srgbClr val="FFFF00"/>
                </a:highlight>
              </a:rPr>
              <a:t>Only </a:t>
            </a:r>
            <a:r>
              <a:rPr lang="en-US" b="1">
                <a:highlight>
                  <a:srgbClr val="FFFF00"/>
                </a:highlight>
              </a:rPr>
              <a:t>$497   </a:t>
            </a:r>
            <a:r>
              <a:rPr b="1" dirty="0">
                <a:solidFill>
                  <a:srgbClr val="FF0000"/>
                </a:solidFill>
              </a:rPr>
              <a:t>Special Offer expires </a:t>
            </a:r>
            <a:r>
              <a:rPr lang="en-US" b="1" dirty="0">
                <a:solidFill>
                  <a:srgbClr val="FF0000"/>
                </a:solidFill>
              </a:rPr>
              <a:t>Wed Mar 12 a</a:t>
            </a:r>
            <a:r>
              <a:rPr b="1" dirty="0">
                <a:solidFill>
                  <a:srgbClr val="FF0000"/>
                </a:solidFill>
              </a:rPr>
              <a:t>t 11:59 PM Pacific</a:t>
            </a:r>
            <a:r>
              <a:rPr b="1" dirty="0">
                <a:latin typeface="Lato Regular"/>
                <a:ea typeface="Lato Regular"/>
                <a:cs typeface="Lato Regular"/>
                <a:sym typeface="Lato Regular"/>
              </a:rPr>
              <a:t>! ***</a:t>
            </a:r>
            <a:endParaRPr lang="en-US" b="1" dirty="0">
              <a:latin typeface="Lato Regular"/>
              <a:ea typeface="Lato Regular"/>
              <a:cs typeface="Lato Regular"/>
              <a:sym typeface="Lato Regular"/>
            </a:endParaRP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/>
              <a:t>Go to </a:t>
            </a:r>
            <a:r>
              <a:rPr lang="en-US" b="1" dirty="0">
                <a:hlinkClick r:id="rId3"/>
              </a:rPr>
              <a:t>https://pastorscoach.com/bootcamp</a:t>
            </a:r>
            <a:r>
              <a:rPr lang="en-US" b="1" dirty="0"/>
              <a:t> to register.</a:t>
            </a:r>
            <a:endParaRPr b="1" dirty="0">
              <a:latin typeface="Lato Regular"/>
              <a:ea typeface="Lato Regular"/>
              <a:cs typeface="Lato Regular"/>
              <a:sym typeface="Lato Regular"/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Testimonies</a:t>
            </a:r>
          </a:p>
        </p:txBody>
      </p:sp>
      <p:sp>
        <p:nvSpPr>
          <p:cNvPr id="220" name="Text Placeholder 5"/>
          <p:cNvSpPr txBox="1">
            <a:spLocks noGrp="1"/>
          </p:cNvSpPr>
          <p:nvPr>
            <p:ph type="body" idx="1"/>
          </p:nvPr>
        </p:nvSpPr>
        <p:spPr>
          <a:xfrm>
            <a:off x="1111250" y="1749612"/>
            <a:ext cx="9549522" cy="4736658"/>
          </a:xfrm>
          <a:prstGeom prst="rect">
            <a:avLst/>
          </a:prstGeom>
        </p:spPr>
        <p:txBody>
          <a:bodyPr/>
          <a:lstStyle/>
          <a:p>
            <a:pPr defTabSz="832103">
              <a:spcBef>
                <a:spcPts val="900"/>
              </a:spcBef>
              <a:defRPr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There is nothing else quite like this available anywhere!</a:t>
            </a:r>
            <a:endParaRPr b="0"/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"Pastor's Coach shaped our journey as we prepared to plant a church.”</a:t>
            </a:r>
            <a:br/>
            <a:r>
              <a:rPr i="0">
                <a:latin typeface="Lato Regular"/>
                <a:ea typeface="Lato Regular"/>
                <a:cs typeface="Lato Regular"/>
                <a:sym typeface="Lato Regular"/>
              </a:rPr>
              <a:t>-- </a:t>
            </a:r>
            <a:r>
              <a:rPr i="0"/>
              <a:t>Banning Liebscher</a:t>
            </a:r>
            <a:r>
              <a:rPr i="0">
                <a:latin typeface="Lato Regular"/>
                <a:ea typeface="Lato Regular"/>
                <a:cs typeface="Lato Regular"/>
                <a:sym typeface="Lato Regular"/>
              </a:rPr>
              <a:t>, Director, Jesus Culture Church Sacramento CA USA</a:t>
            </a:r>
            <a:br>
              <a:rPr i="0">
                <a:latin typeface="Lato Regular"/>
                <a:ea typeface="Lato Regular"/>
                <a:cs typeface="Lato Regular"/>
                <a:sym typeface="Lato Regular"/>
              </a:rPr>
            </a:br>
            <a:endParaRPr i="0">
              <a:latin typeface="Lato Regular"/>
              <a:ea typeface="Lato Regular"/>
              <a:cs typeface="Lato Regular"/>
              <a:sym typeface="Lato Regular"/>
            </a:endParaRPr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“I haven’t had so much fun in ministry since I was in my twenties!” </a:t>
            </a:r>
            <a:br/>
            <a:r>
              <a:rPr i="0">
                <a:latin typeface="Lato Regular"/>
                <a:ea typeface="Lato Regular"/>
                <a:cs typeface="Lato Regular"/>
                <a:sym typeface="Lato Regular"/>
              </a:rPr>
              <a:t>-- </a:t>
            </a:r>
            <a:r>
              <a:rPr i="0"/>
              <a:t>Paul Berteig</a:t>
            </a:r>
            <a:r>
              <a:rPr i="0">
                <a:latin typeface="Lato Regular"/>
                <a:ea typeface="Lato Regular"/>
                <a:cs typeface="Lato Regular"/>
                <a:sym typeface="Lato Regular"/>
              </a:rPr>
              <a:t>, Pastor, Genesis Community Church, Prince George Canada: </a:t>
            </a:r>
            <a:r>
              <a:rPr i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 Regular"/>
                <a:ea typeface="Lato Regular"/>
                <a:cs typeface="Lato Regular"/>
                <a:sym typeface="Lato Regular"/>
                <a:hlinkClick r:id="rId2"/>
              </a:rPr>
              <a:t>https://pastorscoach.com/video/boot-camp-testimony-paul-berteig/</a:t>
            </a:r>
            <a:br/>
            <a:endParaRPr/>
          </a:p>
          <a:p>
            <a:pPr defTabSz="832103">
              <a:spcBef>
                <a:spcPts val="900"/>
              </a:spcBef>
              <a:defRPr sz="2100" i="1">
                <a:solidFill>
                  <a:srgbClr val="000000"/>
                </a:solidFill>
              </a:defRPr>
            </a:pPr>
            <a:r>
              <a:t>“</a:t>
            </a:r>
            <a:r>
              <a:rPr>
                <a:latin typeface="Lato Bold"/>
                <a:ea typeface="Lato Bold"/>
                <a:cs typeface="Lato Bold"/>
                <a:sym typeface="Lato Bold"/>
              </a:rPr>
              <a:t>20 years in ministry, seven as a Senior Pastor… But I have NEVER come across anything like Pastor’s Coach.  I’m only one month into their 2 year Q2Q Church Growth Track, but I am fast becoming convinced that this is THE BEST MATERIAL and MOST EXTRAORDINARY COACHING that I have EVER come across.” </a:t>
            </a:r>
            <a:br>
              <a:rPr>
                <a:latin typeface="Lato Bold"/>
                <a:ea typeface="Lato Bold"/>
                <a:cs typeface="Lato Bold"/>
                <a:sym typeface="Lato Bold"/>
              </a:rPr>
            </a:br>
            <a:r>
              <a:rPr i="0"/>
              <a:t>-- </a:t>
            </a:r>
            <a:r>
              <a:rPr i="0">
                <a:latin typeface="Lato Bold"/>
                <a:ea typeface="Lato Bold"/>
                <a:cs typeface="Lato Bold"/>
                <a:sym typeface="Lato Bold"/>
              </a:rPr>
              <a:t>Luke Harris</a:t>
            </a:r>
            <a:r>
              <a:rPr i="0"/>
              <a:t>, Pastor, Empower Church, The Shire, Cronulla, Australia.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Frequently Asked Questions</a:t>
            </a:r>
          </a:p>
        </p:txBody>
      </p:sp>
      <p:sp>
        <p:nvSpPr>
          <p:cNvPr id="224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We’ve taken over 500 pastors through the Boot Camp over the last 7 years.</a:t>
            </a:r>
            <a:endParaRPr b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Why does it take 2-3 years to fully implement?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This is a big shift; it takes a lot of time to change the culture in a church.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Can I do it on my own?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Yes, but working with our system, resources and group coaching will greatly accelerate your progress.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Will it really work in my situation (culture, age group, rich/poor, etc.)?  </a:t>
            </a:r>
            <a:r>
              <a:rPr>
                <a:latin typeface="Lato Regular"/>
                <a:ea typeface="Lato Regular"/>
                <a:cs typeface="Lato Regular"/>
                <a:sym typeface="Lato Regular"/>
              </a:rPr>
              <a:t>Yes, we work with all types of churches around the world.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Contact</a:t>
            </a:r>
          </a:p>
        </p:txBody>
      </p:sp>
      <p:sp>
        <p:nvSpPr>
          <p:cNvPr id="22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Please contact us with any questions or meeting requests:</a:t>
            </a:r>
            <a:endParaRPr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We can do a 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zoom</a:t>
            </a:r>
            <a:r>
              <a:rPr dirty="0"/>
              <a:t> meeting with your team or elder board to talk about how this will work for your church or ministry.</a:t>
            </a:r>
            <a:endParaRPr dirty="0"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Call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 us at +1 (916) 467-9934 Mobile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Email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 us at info@pastorscoach.com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dirty="0"/>
              <a:t>Live Boot Camp Starts </a:t>
            </a:r>
            <a:r>
              <a:rPr lang="en-US" dirty="0"/>
              <a:t>March 25/26</a:t>
            </a:r>
            <a:endParaRPr dirty="0"/>
          </a:p>
        </p:txBody>
      </p:sp>
      <p:sp>
        <p:nvSpPr>
          <p:cNvPr id="208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This is an amazing 12-week training, </a:t>
            </a:r>
            <a:r>
              <a:rPr dirty="0">
                <a:solidFill>
                  <a:srgbClr val="FF0000"/>
                </a:solidFill>
              </a:rPr>
              <a:t>only offered live once this year.</a:t>
            </a:r>
            <a:endParaRPr b="0" dirty="0"/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Boot Camp Live Training Sessions: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Tues</a:t>
            </a:r>
            <a:r>
              <a:rPr dirty="0"/>
              <a:t>days </a:t>
            </a:r>
            <a:r>
              <a:rPr lang="en-US" dirty="0"/>
              <a:t>Mar 25</a:t>
            </a:r>
            <a:r>
              <a:rPr dirty="0"/>
              <a:t>-Jun </a:t>
            </a:r>
            <a:r>
              <a:rPr lang="en-US" dirty="0"/>
              <a:t>10</a:t>
            </a:r>
            <a:r>
              <a:rPr dirty="0"/>
              <a:t> from </a:t>
            </a:r>
            <a:r>
              <a:rPr lang="en-US" dirty="0"/>
              <a:t>4</a:t>
            </a:r>
            <a:r>
              <a:rPr dirty="0"/>
              <a:t>-</a:t>
            </a:r>
            <a:r>
              <a:rPr lang="en-US" dirty="0"/>
              <a:t>5</a:t>
            </a:r>
            <a:r>
              <a:rPr dirty="0"/>
              <a:t>:30 </a:t>
            </a:r>
            <a:r>
              <a:rPr lang="en-US" dirty="0"/>
              <a:t>P</a:t>
            </a:r>
            <a:r>
              <a:rPr dirty="0"/>
              <a:t>M Pacific Time</a:t>
            </a:r>
            <a:r>
              <a:rPr lang="en-US" dirty="0"/>
              <a:t> (if enough sign ups)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Wednesdays Mar 26-Jun 11 from 9-10:30 AM Pacific Time</a:t>
            </a:r>
            <a:endParaRPr dirty="0"/>
          </a:p>
          <a:p>
            <a:pPr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Group Coaching and Support Call (Optional) 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Thursdays</a:t>
            </a:r>
            <a:r>
              <a:rPr lang="en-US" dirty="0"/>
              <a:t> as needed.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More info and registration: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https://pastorscoach.com/bootcamp/</a:t>
            </a:r>
          </a:p>
        </p:txBody>
      </p:sp>
    </p:spTree>
    <p:extLst>
      <p:ext uri="{BB962C8B-B14F-4D97-AF65-F5344CB8AC3E}">
        <p14:creationId xmlns:p14="http://schemas.microsoft.com/office/powerpoint/2010/main" val="251303239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Boot Camp Investment</a:t>
            </a:r>
          </a:p>
        </p:txBody>
      </p:sp>
      <p:sp>
        <p:nvSpPr>
          <p:cNvPr id="21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68680">
              <a:spcBef>
                <a:spcPts val="900"/>
              </a:spcBef>
              <a:defRPr sz="22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This is the best of the best of our material and resources! Includes:</a:t>
            </a:r>
            <a:endParaRPr b="0" dirty="0"/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12-week program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with two weekly live training sessions, courses, </a:t>
            </a:r>
            <a:r>
              <a:rPr i="1" dirty="0">
                <a:latin typeface="Lato Regular"/>
                <a:ea typeface="Lato Regular"/>
                <a:cs typeface="Lato Regular"/>
                <a:sym typeface="Lato Regular"/>
              </a:rPr>
              <a:t>Destiny Finder Small Group Program,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live support.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Lifetime access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to the materials,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AND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 all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of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our 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60+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video courses</a:t>
            </a:r>
            <a:r>
              <a:rPr lang="en-US" dirty="0">
                <a:latin typeface="Lato Regular"/>
                <a:ea typeface="Lato Regular"/>
                <a:cs typeface="Lato Regular"/>
                <a:sym typeface="Lato Regular"/>
              </a:rPr>
              <a:t> (300+ hours)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>
                <a:solidFill>
                  <a:srgbClr val="FF0000"/>
                </a:solidFill>
              </a:rPr>
              <a:t>Only offered live once this year.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Recordings of sessions are available.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Total value: $9,300.</a:t>
            </a:r>
            <a:r>
              <a:rPr lang="en-US" dirty="0"/>
              <a:t> </a:t>
            </a:r>
            <a:r>
              <a:rPr dirty="0"/>
              <a:t>Live Boot Camp Investment: </a:t>
            </a:r>
            <a:r>
              <a:rPr dirty="0">
                <a:highlight>
                  <a:srgbClr val="FFFF00"/>
                </a:highlight>
              </a:rPr>
              <a:t>$</a:t>
            </a:r>
            <a:r>
              <a:rPr lang="en-US" dirty="0">
                <a:highlight>
                  <a:srgbClr val="FFFF00"/>
                </a:highlight>
              </a:rPr>
              <a:t>1</a:t>
            </a:r>
            <a:r>
              <a:rPr dirty="0">
                <a:highlight>
                  <a:srgbClr val="FFFF00"/>
                </a:highlight>
              </a:rPr>
              <a:t>,997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Go to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https://pastorscoach.com/bootcamp/</a:t>
            </a:r>
            <a:r>
              <a:rPr dirty="0"/>
              <a:t> </a:t>
            </a:r>
            <a:r>
              <a:rPr dirty="0">
                <a:latin typeface="Lato Regular"/>
                <a:ea typeface="Lato Regular"/>
                <a:cs typeface="Lato Regular"/>
                <a:sym typeface="Lato Regular"/>
              </a:rPr>
              <a:t>for info and to register.</a:t>
            </a: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>
                <a:highlight>
                  <a:srgbClr val="FFFF00"/>
                </a:highlight>
              </a:rPr>
              <a:t>Special Offer for </a:t>
            </a:r>
            <a:r>
              <a:rPr lang="en-US" dirty="0">
                <a:highlight>
                  <a:srgbClr val="FFFF00"/>
                </a:highlight>
              </a:rPr>
              <a:t>Early Bird Registration</a:t>
            </a:r>
            <a:r>
              <a:rPr dirty="0">
                <a:highlight>
                  <a:srgbClr val="FFFF00"/>
                </a:highlight>
              </a:rPr>
              <a:t>: Sign up by </a:t>
            </a:r>
            <a:r>
              <a:rPr lang="en-US" dirty="0">
                <a:highlight>
                  <a:srgbClr val="FFFF00"/>
                </a:highlight>
              </a:rPr>
              <a:t>Wed Mar 12</a:t>
            </a:r>
            <a:r>
              <a:rPr dirty="0">
                <a:highlight>
                  <a:srgbClr val="FFFF00"/>
                </a:highlight>
              </a:rPr>
              <a:t>, </a:t>
            </a:r>
            <a:r>
              <a:rPr b="1" dirty="0">
                <a:solidFill>
                  <a:srgbClr val="00B050"/>
                </a:solidFill>
                <a:highlight>
                  <a:srgbClr val="FFFF00"/>
                </a:highlight>
              </a:rPr>
              <a:t>get $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</a:rPr>
              <a:t>1500</a:t>
            </a:r>
            <a:r>
              <a:rPr b="1" dirty="0">
                <a:solidFill>
                  <a:srgbClr val="00B050"/>
                </a:solidFill>
                <a:highlight>
                  <a:srgbClr val="FFFF00"/>
                </a:highlight>
              </a:rPr>
              <a:t> off</a:t>
            </a:r>
            <a:r>
              <a:rPr dirty="0">
                <a:highlight>
                  <a:srgbClr val="FFFF00"/>
                </a:highlight>
              </a:rPr>
              <a:t>!</a:t>
            </a:r>
            <a:endParaRPr lang="en-US" dirty="0">
              <a:highlight>
                <a:srgbClr val="FFFF00"/>
              </a:highlight>
            </a:endParaRP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>
                <a:highlight>
                  <a:srgbClr val="FFFF00"/>
                </a:highlight>
              </a:rPr>
              <a:t>Only $497   </a:t>
            </a:r>
            <a:r>
              <a:rPr b="1" dirty="0">
                <a:solidFill>
                  <a:srgbClr val="FF0000"/>
                </a:solidFill>
              </a:rPr>
              <a:t>Special Offer expires </a:t>
            </a:r>
            <a:r>
              <a:rPr lang="en-US" b="1" dirty="0">
                <a:solidFill>
                  <a:srgbClr val="FF0000"/>
                </a:solidFill>
              </a:rPr>
              <a:t>Wed Mar 12 a</a:t>
            </a:r>
            <a:r>
              <a:rPr b="1" dirty="0">
                <a:solidFill>
                  <a:srgbClr val="FF0000"/>
                </a:solidFill>
              </a:rPr>
              <a:t>t 11:59 PM Pacific</a:t>
            </a:r>
            <a:r>
              <a:rPr b="1" dirty="0">
                <a:latin typeface="Lato Regular"/>
                <a:ea typeface="Lato Regular"/>
                <a:cs typeface="Lato Regular"/>
                <a:sym typeface="Lato Regular"/>
              </a:rPr>
              <a:t>! ***</a:t>
            </a:r>
            <a:endParaRPr lang="en-US" b="1" dirty="0">
              <a:latin typeface="Lato Regular"/>
              <a:ea typeface="Lato Regular"/>
              <a:cs typeface="Lato Regular"/>
              <a:sym typeface="Lato Regular"/>
            </a:endParaRPr>
          </a:p>
          <a:p>
            <a:pPr marL="325754" indent="-325754" defTabSz="868680">
              <a:spcBef>
                <a:spcPts val="900"/>
              </a:spcBef>
              <a:buSzPct val="100000"/>
              <a:buFont typeface="Arial"/>
              <a:buChar char="•"/>
              <a:defRPr sz="2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b="1" dirty="0"/>
              <a:t>Go to </a:t>
            </a:r>
            <a:r>
              <a:rPr lang="en-US" b="1" dirty="0">
                <a:hlinkClick r:id="rId3"/>
              </a:rPr>
              <a:t>https://pastorscoach.com/bootcamp</a:t>
            </a:r>
            <a:r>
              <a:rPr lang="en-US" b="1" dirty="0"/>
              <a:t> to register.</a:t>
            </a:r>
            <a:endParaRPr b="1" dirty="0">
              <a:latin typeface="Lato Regular"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76536899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What’s the Cost of NOT Changing…</a:t>
            </a:r>
            <a:endParaRPr dirty="0"/>
          </a:p>
        </p:txBody>
      </p:sp>
      <p:sp>
        <p:nvSpPr>
          <p:cNvPr id="246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en-US" dirty="0"/>
              <a:t>If you don’t develop people, and especially leaders you will</a:t>
            </a:r>
            <a:endParaRPr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Continue to lead reactively, and suffer accordingly.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Have to do most of the ministry yourself.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See your church cap at 60-100.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Fail at doing the Great Commission to make disciples.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lang="en-US" dirty="0"/>
              <a:t>Ultimately fall short of fulfilling your God-given calling.</a:t>
            </a:r>
          </a:p>
        </p:txBody>
      </p:sp>
    </p:spTree>
    <p:extLst>
      <p:ext uri="{BB962C8B-B14F-4D97-AF65-F5344CB8AC3E}">
        <p14:creationId xmlns:p14="http://schemas.microsoft.com/office/powerpoint/2010/main" val="335220130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Conclusion</a:t>
            </a:r>
          </a:p>
        </p:txBody>
      </p:sp>
      <p:sp>
        <p:nvSpPr>
          <p:cNvPr id="246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Do you really want breakthrough?</a:t>
            </a:r>
            <a:endParaRPr b="0"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This is a </a:t>
            </a:r>
            <a:r>
              <a:rPr dirty="0">
                <a:latin typeface="Lato Bold"/>
                <a:ea typeface="Lato Bold"/>
                <a:cs typeface="Lato Bold"/>
                <a:sym typeface="Lato Bold"/>
              </a:rPr>
              <a:t>proven</a:t>
            </a:r>
            <a:r>
              <a:rPr dirty="0"/>
              <a:t> program that brings results.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A copy of these slides will be sent by email.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A recording of this webinar will be available.</a:t>
            </a:r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</a:defRPr>
            </a:pPr>
            <a:r>
              <a:rPr dirty="0"/>
              <a:t>Questions: Call +1-916-467-9934</a:t>
            </a:r>
            <a:r>
              <a:rPr lang="en-US" dirty="0"/>
              <a:t> mobile, or email info@pastorscoach.com.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/>
              <a:t>Your future self is begging you to get on board!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Q&amp;A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4413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itle 4"/>
          <p:cNvSpPr txBox="1"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Another Testimony</a:t>
            </a:r>
          </a:p>
        </p:txBody>
      </p:sp>
      <p:sp>
        <p:nvSpPr>
          <p:cNvPr id="252" name="Text Placeholder 5"/>
          <p:cNvSpPr txBox="1">
            <a:spLocks noGrp="1"/>
          </p:cNvSpPr>
          <p:nvPr>
            <p:ph type="body" idx="1"/>
          </p:nvPr>
        </p:nvSpPr>
        <p:spPr>
          <a:xfrm>
            <a:off x="831850" y="1787712"/>
            <a:ext cx="10659934" cy="47366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We have dozens of testimonies just like this…</a:t>
            </a: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t>“Michael and Glen, I want to express my huge appreciation to you for the Pastor's Coach program. I want to let you know that I get it. </a:t>
            </a:r>
            <a:endParaRPr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t>It’s not a program. It’s a total paradigm shift for ministry, out of traditionalism and into the leadership model and church building strategy that Jesus intended. I get the big picture.</a:t>
            </a:r>
            <a:endParaRPr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t>The moment I heard that Michael spent 20+ hours per week in face-to-face mentoring, my life was changed forever and there’s no going back. When I understood that personal leadership development and small group team ministry were higher priority than the weekend service, my life changed forever. No going back. Thank you both!”</a:t>
            </a:r>
            <a:endParaRPr>
              <a:latin typeface="Lato Bold"/>
              <a:ea typeface="Lato Bold"/>
              <a:cs typeface="Lato Bold"/>
              <a:sym typeface="Lato Bold"/>
            </a:endParaRPr>
          </a:p>
          <a:p>
            <a:pPr>
              <a:lnSpc>
                <a:spcPct val="81000"/>
              </a:lnSpc>
              <a:defRPr i="1">
                <a:solidFill>
                  <a:srgbClr val="000000"/>
                </a:solidFill>
              </a:defRPr>
            </a:pPr>
            <a:r>
              <a:t>-- Mike Harding, Senior Pastor, Love Gospel Church, Apache Junction,             Arizona, USA (Boot Camp March 2018)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D1F7BE-473A-4629-8CF0-7B3F397FEE18}"/>
              </a:ext>
            </a:extLst>
          </p:cNvPr>
          <p:cNvSpPr/>
          <p:nvPr/>
        </p:nvSpPr>
        <p:spPr>
          <a:xfrm>
            <a:off x="451556" y="688622"/>
            <a:ext cx="11311466" cy="5802489"/>
          </a:xfrm>
          <a:prstGeom prst="ellipse">
            <a:avLst/>
          </a:prstGeom>
          <a:solidFill>
            <a:srgbClr val="CC66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4" name="Title 4"/>
          <p:cNvSpPr txBox="1">
            <a:spLocks noGrp="1"/>
          </p:cNvSpPr>
          <p:nvPr>
            <p:ph type="title"/>
          </p:nvPr>
        </p:nvSpPr>
        <p:spPr>
          <a:xfrm>
            <a:off x="838200" y="2327681"/>
            <a:ext cx="10515600" cy="10960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900">
                <a:solidFill>
                  <a:srgbClr val="FFFFFF"/>
                </a:solidFill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</a:rPr>
              <a:t>PastorsCoach.com/</a:t>
            </a:r>
            <a:r>
              <a:rPr lang="en-US" b="1" dirty="0" err="1">
                <a:solidFill>
                  <a:schemeClr val="tx1"/>
                </a:solidFill>
              </a:rPr>
              <a:t>BootCamp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60451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258</TotalTime>
  <Words>2943</Words>
  <Application>Microsoft Office PowerPoint</Application>
  <PresentationFormat>Widescreen</PresentationFormat>
  <Paragraphs>235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Arial Black</vt:lpstr>
      <vt:lpstr>Calibri</vt:lpstr>
      <vt:lpstr>Helvetica</vt:lpstr>
      <vt:lpstr>Lato</vt:lpstr>
      <vt:lpstr>Lato Bold</vt:lpstr>
      <vt:lpstr>Lato Regular</vt:lpstr>
      <vt:lpstr>Office Theme</vt:lpstr>
      <vt:lpstr>PowerPoint Presentation</vt:lpstr>
      <vt:lpstr>Introduction</vt:lpstr>
      <vt:lpstr>Agenda</vt:lpstr>
      <vt:lpstr>Presenters</vt:lpstr>
      <vt:lpstr>The Goal: Healthy Churches</vt:lpstr>
      <vt:lpstr>Why Develop Leaders?</vt:lpstr>
      <vt:lpstr>My Story</vt:lpstr>
      <vt:lpstr>Developing Leaders Is a Challenge</vt:lpstr>
      <vt:lpstr>Leaders Are Essential</vt:lpstr>
      <vt:lpstr>What Is a Leader Who Multiplies?</vt:lpstr>
      <vt:lpstr>Leadership is People Movement</vt:lpstr>
      <vt:lpstr>Apostolic Servant Leadership</vt:lpstr>
      <vt:lpstr>Leaders and Workers</vt:lpstr>
      <vt:lpstr>Family Is the Basic Model</vt:lpstr>
      <vt:lpstr>Motivating Leaders</vt:lpstr>
      <vt:lpstr>How Do You Develop Leaders Who Multiply?</vt:lpstr>
      <vt:lpstr>Develop Concentrically</vt:lpstr>
      <vt:lpstr>The IRTLS Leadership Development Model</vt:lpstr>
      <vt:lpstr>Q&amp;A</vt:lpstr>
      <vt:lpstr>Next Steps</vt:lpstr>
      <vt:lpstr>The Track: a 5-Step Plan</vt:lpstr>
      <vt:lpstr>PowerPoint Presentation</vt:lpstr>
      <vt:lpstr>The 5 Growth Steps</vt:lpstr>
      <vt:lpstr>Step 1 Is the Boot Camp</vt:lpstr>
      <vt:lpstr>The Live Boot Camp</vt:lpstr>
      <vt:lpstr>Boot Camp Module Topics</vt:lpstr>
      <vt:lpstr>Road Map Webpage: Access Everything</vt:lpstr>
      <vt:lpstr>Modules Have Assignments, Links, etc.</vt:lpstr>
      <vt:lpstr>Live Boot Camp Starts March 25/26</vt:lpstr>
      <vt:lpstr>Boot Camp Investment</vt:lpstr>
      <vt:lpstr>Testimonies</vt:lpstr>
      <vt:lpstr>Frequently Asked Questions</vt:lpstr>
      <vt:lpstr>Contact</vt:lpstr>
      <vt:lpstr>Live Boot Camp Starts March 25/26</vt:lpstr>
      <vt:lpstr>Boot Camp Investment</vt:lpstr>
      <vt:lpstr>What’s the Cost of NOT Changing…</vt:lpstr>
      <vt:lpstr>Conclusion</vt:lpstr>
      <vt:lpstr>Q&amp;A</vt:lpstr>
      <vt:lpstr>Another Testimony</vt:lpstr>
      <vt:lpstr>PastorsCoach.com/BootCamp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</dc:creator>
  <cp:lastModifiedBy>Glen Reed</cp:lastModifiedBy>
  <cp:revision>29</cp:revision>
  <dcterms:modified xsi:type="dcterms:W3CDTF">2025-03-05T18:42:12Z</dcterms:modified>
</cp:coreProperties>
</file>