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77" r:id="rId5"/>
    <p:sldId id="361" r:id="rId6"/>
    <p:sldId id="329" r:id="rId7"/>
    <p:sldId id="362" r:id="rId8"/>
    <p:sldId id="381" r:id="rId9"/>
    <p:sldId id="283" r:id="rId10"/>
    <p:sldId id="384" r:id="rId11"/>
    <p:sldId id="387" r:id="rId12"/>
    <p:sldId id="385" r:id="rId13"/>
    <p:sldId id="386" r:id="rId14"/>
    <p:sldId id="388" r:id="rId15"/>
    <p:sldId id="393" r:id="rId16"/>
    <p:sldId id="389" r:id="rId17"/>
    <p:sldId id="392" r:id="rId18"/>
    <p:sldId id="391" r:id="rId19"/>
    <p:sldId id="390" r:id="rId20"/>
    <p:sldId id="394" r:id="rId21"/>
    <p:sldId id="380" r:id="rId22"/>
    <p:sldId id="395" r:id="rId23"/>
    <p:sldId id="378" r:id="rId24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BB928E10-A69C-42F6-8B07-A2FEAC067766}">
          <p14:sldIdLst/>
        </p14:section>
        <p14:section name="SLIDE STARTERS" id="{ACC24B29-0CC7-491A-A98A-CF7CBDBE501E}">
          <p14:sldIdLst>
            <p14:sldId id="377"/>
            <p14:sldId id="361"/>
            <p14:sldId id="329"/>
            <p14:sldId id="362"/>
            <p14:sldId id="381"/>
            <p14:sldId id="283"/>
            <p14:sldId id="384"/>
            <p14:sldId id="387"/>
            <p14:sldId id="385"/>
            <p14:sldId id="386"/>
            <p14:sldId id="388"/>
            <p14:sldId id="393"/>
            <p14:sldId id="389"/>
            <p14:sldId id="392"/>
            <p14:sldId id="391"/>
            <p14:sldId id="390"/>
            <p14:sldId id="394"/>
            <p14:sldId id="380"/>
            <p14:sldId id="395"/>
          </p14:sldIdLst>
        </p14:section>
        <p14:section name="THANK YOU" id="{6CD91DAB-8EC3-4802-89E9-0F1C7022FB28}">
          <p14:sldIdLst>
            <p14:sldId id="37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C5924"/>
    <a:srgbClr val="B7472A"/>
    <a:srgbClr val="000000"/>
    <a:srgbClr val="FFFFFF"/>
    <a:srgbClr val="75D1FF"/>
    <a:srgbClr val="11161C"/>
    <a:srgbClr val="7F7F7F"/>
    <a:srgbClr val="F2F2F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5" autoAdjust="0"/>
    <p:restoredTop sz="84339" autoAdjust="0"/>
  </p:normalViewPr>
  <p:slideViewPr>
    <p:cSldViewPr snapToGrid="0">
      <p:cViewPr varScale="1">
        <p:scale>
          <a:sx n="88" d="100"/>
          <a:sy n="88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>
        <p:scale>
          <a:sx n="66" d="100"/>
          <a:sy n="66" d="100"/>
        </p:scale>
        <p:origin x="2539" y="2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CCA049B-3A46-4BDA-A8F5-2925B00FE570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AA5490-FD59-4087-AC7E-016E8A4124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4C46CEC-428A-4DD0-A7C7-21AF8DE33E93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CBCEA92-F142-4D57-B507-37BDAF447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25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47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76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03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60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16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35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981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128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335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02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92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874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61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93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48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194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89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91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951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4187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2662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03163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207573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2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6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2491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9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5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3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4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5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4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98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>
            <a:noAutofit/>
          </a:bodyPr>
          <a:lstStyle>
            <a:lvl1pPr algn="ctr">
              <a:defRPr/>
            </a:lvl1pPr>
          </a:lstStyle>
          <a:p>
            <a:r>
              <a:rPr lang="en-US" baseline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</p:spPr>
        <p:txBody>
          <a:bodyPr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073567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95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48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7" name="TextBox 6">
            <a:hlinkClick r:id="rId4"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Neal Creative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tx1"/>
                </a:solidFill>
              </a:rPr>
              <a:t> 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TIP 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│ Use the built-in 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olor palette with green and yellow for callouts and accents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556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noProof="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noProof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noProof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672" r:id="rId3"/>
    <p:sldLayoutId id="2147483749" r:id="rId4"/>
    <p:sldLayoutId id="2147483750" r:id="rId5"/>
    <p:sldLayoutId id="2147483752" r:id="rId6"/>
    <p:sldLayoutId id="2147483674" r:id="rId7"/>
    <p:sldLayoutId id="2147483720" r:id="rId8"/>
    <p:sldLayoutId id="2147483721" r:id="rId9"/>
    <p:sldLayoutId id="2147483732" r:id="rId10"/>
    <p:sldLayoutId id="2147483730" r:id="rId11"/>
    <p:sldLayoutId id="2147483716" r:id="rId12"/>
    <p:sldLayoutId id="2147483735" r:id="rId13"/>
    <p:sldLayoutId id="2147483700" r:id="rId14"/>
    <p:sldLayoutId id="2147483734" r:id="rId15"/>
    <p:sldLayoutId id="2147483701" r:id="rId16"/>
    <p:sldLayoutId id="2147483736" r:id="rId17"/>
    <p:sldLayoutId id="2147483733" r:id="rId18"/>
    <p:sldLayoutId id="2147483741" r:id="rId19"/>
    <p:sldLayoutId id="2147483727" r:id="rId20"/>
    <p:sldLayoutId id="2147483719" r:id="rId21"/>
    <p:sldLayoutId id="2147483655" r:id="rId22"/>
    <p:sldLayoutId id="2147483748" r:id="rId23"/>
    <p:sldLayoutId id="2147483753" r:id="rId24"/>
    <p:sldLayoutId id="2147483747" r:id="rId25"/>
    <p:sldLayoutId id="2147483745" r:id="rId26"/>
    <p:sldLayoutId id="214748373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792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nealanalytics.com/creativ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B5D3F7AC-69DB-4C73-BF39-5BF1ACC970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" b="4717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679957" y="1395527"/>
            <a:ext cx="12192000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133400" y="46680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7332" y="1843606"/>
            <a:ext cx="8804365" cy="1311128"/>
          </a:xfrm>
        </p:spPr>
        <p:txBody>
          <a:bodyPr/>
          <a:lstStyle/>
          <a:p>
            <a:r>
              <a:rPr lang="en-US" dirty="0"/>
              <a:t>Pastor Scandals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78273" y="3300433"/>
            <a:ext cx="9107555" cy="2146388"/>
          </a:xfrm>
        </p:spPr>
        <p:txBody>
          <a:bodyPr/>
          <a:lstStyle/>
          <a:p>
            <a:r>
              <a:rPr lang="en-US" dirty="0"/>
              <a:t>What’s happening, </a:t>
            </a:r>
            <a:br>
              <a:rPr lang="en-US" dirty="0"/>
            </a:br>
            <a:r>
              <a:rPr lang="en-US" dirty="0"/>
              <a:t>root causes, and how to</a:t>
            </a:r>
            <a:br>
              <a:rPr lang="en-US" dirty="0"/>
            </a:br>
            <a:r>
              <a:rPr lang="en-US" dirty="0"/>
              <a:t>be godly in a broken world </a:t>
            </a:r>
          </a:p>
        </p:txBody>
      </p:sp>
      <p:sp>
        <p:nvSpPr>
          <p:cNvPr id="19" name="Freeform: Shape 18"/>
          <p:cNvSpPr/>
          <p:nvPr/>
        </p:nvSpPr>
        <p:spPr>
          <a:xfrm>
            <a:off x="7506239" y="572767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1</a:t>
            </a:fld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4CACCAD-8831-41AB-87D0-D38AAA0AA899}"/>
              </a:ext>
            </a:extLst>
          </p:cNvPr>
          <p:cNvSpPr txBox="1">
            <a:spLocks/>
          </p:cNvSpPr>
          <p:nvPr/>
        </p:nvSpPr>
        <p:spPr>
          <a:xfrm>
            <a:off x="2891515" y="6456350"/>
            <a:ext cx="3675998" cy="2862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© 2024 Pastor’s Coach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96BF09-3FE5-40D7-A7EF-EB3CF39DA497}"/>
              </a:ext>
            </a:extLst>
          </p:cNvPr>
          <p:cNvSpPr/>
          <p:nvPr/>
        </p:nvSpPr>
        <p:spPr>
          <a:xfrm>
            <a:off x="6121482" y="46680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451B41-18E6-42AD-A10E-A33D9BC35FBE}"/>
              </a:ext>
            </a:extLst>
          </p:cNvPr>
          <p:cNvSpPr/>
          <p:nvPr/>
        </p:nvSpPr>
        <p:spPr>
          <a:xfrm flipH="1">
            <a:off x="8380351" y="5619703"/>
            <a:ext cx="2995659" cy="7040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>
                <a:gradFill>
                  <a:gsLst>
                    <a:gs pos="0">
                      <a:srgbClr val="75D1FF">
                        <a:lumMod val="5000"/>
                        <a:lumOff val="9500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Pastor’s Coach</a:t>
            </a:r>
          </a:p>
        </p:txBody>
      </p:sp>
    </p:spTree>
    <p:extLst>
      <p:ext uri="{BB962C8B-B14F-4D97-AF65-F5344CB8AC3E}">
        <p14:creationId xmlns:p14="http://schemas.microsoft.com/office/powerpoint/2010/main" val="1803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6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6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2" grpId="0" animBg="1"/>
      <p:bldP spid="12" grpId="1" animBg="1"/>
      <p:bldP spid="19" grpId="0" animBg="1"/>
      <p:bldP spid="22" grpId="0" animBg="1"/>
      <p:bldP spid="22" grpId="1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79974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Michael Brodeur, D.D.</a:t>
            </a:r>
          </a:p>
          <a:p>
            <a:pPr lvl="1"/>
            <a:r>
              <a:rPr lang="en-US" dirty="0"/>
              <a:t>Founder and CEO of Pastor’s Coach, Co-Founder of DestinyFinder.com, Founder of Vineyard Christian Fellowship church in San Francisco, Husband to Diane, Father of seven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2742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Glen Reed, M.Div.</a:t>
            </a:r>
          </a:p>
          <a:p>
            <a:pPr lvl="1"/>
            <a:r>
              <a:rPr lang="en-US" dirty="0"/>
              <a:t>Partner and Coach at Pastor’s Coach, Co-Founder of DestinyFinder.com, former Associate Pastor Vineyard Christian Fellowship, Husband to Holly, Father of three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424732"/>
          </a:xfrm>
        </p:spPr>
        <p:txBody>
          <a:bodyPr/>
          <a:lstStyle/>
          <a:p>
            <a:r>
              <a:rPr lang="en-US" dirty="0"/>
              <a:t>Our presenters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5511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386838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35056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4"/>
          </p:nvPr>
        </p:nvSpPr>
        <p:spPr>
          <a:xfrm>
            <a:off x="11432913" y="6316156"/>
            <a:ext cx="498402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64E8-DC7E-4191-9CD5-287A34A68E06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716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1.04167E-6 -4.44444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3 -4.44444E-6 L 3.95833E-6 -4.44444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8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-2.5E-6 -4.44444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1" grpId="0" uiExpand="1" build="p"/>
      <p:bldP spid="9" grpId="0" animBg="1"/>
      <p:bldP spid="9" grpId="1" animBg="1"/>
      <p:bldP spid="15" grpId="0" animBg="1"/>
      <p:bldP spid="15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/>
          <p:cNvSpPr>
            <a:spLocks noChangeAspect="1"/>
          </p:cNvSpPr>
          <p:nvPr/>
        </p:nvSpPr>
        <p:spPr>
          <a:xfrm>
            <a:off x="232519" y="-2693505"/>
            <a:ext cx="4728754" cy="4728754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096000" y="1386255"/>
            <a:ext cx="5671764" cy="446994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INTRODUCTION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dirty="0"/>
              <a:t>UNDERSTANDING SOME PRIMARY ROOT CAUSES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dirty="0"/>
              <a:t>IMPLEMENTING SOLUTIONS TO END THIS CRISIS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dirty="0"/>
              <a:t>RESOURCES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dirty="0"/>
              <a:t>Q&amp;A</a:t>
            </a:r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555244" y="0"/>
            <a:ext cx="4083304" cy="914096"/>
          </a:xfrm>
        </p:spPr>
        <p:txBody>
          <a:bodyPr/>
          <a:lstStyle/>
          <a:p>
            <a:r>
              <a:rPr lang="en-US" b="1" dirty="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</a:rPr>
              <a:t>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FD533F-1B5D-419E-8FE8-1D1959BF3C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498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5" y="3383280"/>
            <a:ext cx="11660405" cy="1804182"/>
          </a:xfrm>
        </p:spPr>
        <p:txBody>
          <a:bodyPr/>
          <a:lstStyle/>
          <a:p>
            <a:r>
              <a:rPr lang="en-US" dirty="0"/>
              <a:t>INTRODUCTION TO THE CURRENT CRISIS OF PASTORAL MORAL FAILURE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23323" y="186061"/>
            <a:ext cx="4376615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37079039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3" y="5042209"/>
            <a:ext cx="11660405" cy="872197"/>
          </a:xfrm>
        </p:spPr>
        <p:txBody>
          <a:bodyPr/>
          <a:lstStyle/>
          <a:p>
            <a:r>
              <a:rPr lang="en-US" sz="2400" dirty="0"/>
              <a:t>1,500 PASTORS LEAVE THE MINISTRY EACH MONTH DUE TO MORAL FAILURE, SPIRITUAL BURNOUT OR CONTENTION IN THEIR CHURCHES – JD GREER MINISTRIES 2007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4693251" y="499736"/>
            <a:ext cx="2879891" cy="1200329"/>
          </a:xfrm>
        </p:spPr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47F4ACE5-A27C-416B-9F80-BD8DC2654CD9}"/>
              </a:ext>
            </a:extLst>
          </p:cNvPr>
          <p:cNvSpPr txBox="1">
            <a:spLocks/>
          </p:cNvSpPr>
          <p:nvPr/>
        </p:nvSpPr>
        <p:spPr>
          <a:xfrm>
            <a:off x="302993" y="3293357"/>
            <a:ext cx="11660405" cy="930351"/>
          </a:xfrm>
          <a:prstGeom prst="rect">
            <a:avLst/>
          </a:prstGeom>
        </p:spPr>
        <p:txBody>
          <a:bodyPr vert="horz" wrap="square" lIns="457200" tIns="45720" rIns="45720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sz="2400" dirty="0"/>
              <a:t>30% OF PASTORS HAVE HAD EXTRAMARITAL SEXUAL ENCOUNTERS IN SURVEY OF 1,050 PASTORS AT FULLER INSTITUTE  PASTOR’S CONFERENCES IN 2005/2006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920526"/>
          </a:xfrm>
        </p:spPr>
        <p:txBody>
          <a:bodyPr/>
          <a:lstStyle/>
          <a:p>
            <a:r>
              <a:rPr lang="en-US" dirty="0"/>
              <a:t>The list is too long to name names from every branch of the Body of Christ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920526"/>
          </a:xfrm>
        </p:spPr>
        <p:txBody>
          <a:bodyPr/>
          <a:lstStyle/>
          <a:p>
            <a:r>
              <a:rPr lang="en-US" dirty="0"/>
              <a:t>Baker, </a:t>
            </a:r>
            <a:r>
              <a:rPr lang="en-US" dirty="0" err="1"/>
              <a:t>Swaggart</a:t>
            </a:r>
            <a:r>
              <a:rPr lang="en-US" dirty="0"/>
              <a:t>, Haggard, </a:t>
            </a:r>
            <a:r>
              <a:rPr lang="en-US" dirty="0" err="1"/>
              <a:t>Gothard</a:t>
            </a:r>
            <a:r>
              <a:rPr lang="en-US" dirty="0"/>
              <a:t>, Zacharias, Hybels, Bickel, Morris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Abuse of money and power is real, but our focus is sexual moral failure.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What are some of the primary root causes and strategic solutions? 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God is cleansing His Church and judgment begins at the house of God.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The Problem: </a:t>
            </a:r>
            <a:br>
              <a:rPr lang="en-US" b="1" dirty="0"/>
            </a:br>
            <a:r>
              <a:rPr lang="en-US" b="1" dirty="0"/>
              <a:t>Almost every week we hear the news of another minister falling.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21612569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311128"/>
          </a:xfrm>
        </p:spPr>
        <p:txBody>
          <a:bodyPr/>
          <a:lstStyle/>
          <a:p>
            <a:r>
              <a:rPr lang="en-US" dirty="0"/>
              <a:t>Early years in Christ were 100% dedicated and disciplined.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920526"/>
          </a:xfrm>
        </p:spPr>
        <p:txBody>
          <a:bodyPr/>
          <a:lstStyle/>
          <a:p>
            <a:r>
              <a:rPr lang="en-US" dirty="0"/>
              <a:t>After the first decade life’s challenges began to chip away at my resolve.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Trials, stress, frustration, disappointment, etc. weakened me at times.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311128"/>
          </a:xfrm>
        </p:spPr>
        <p:txBody>
          <a:bodyPr/>
          <a:lstStyle/>
          <a:p>
            <a:r>
              <a:rPr lang="en-US" dirty="0"/>
              <a:t>The wise counsel of overseers and simple structures of life helped me.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Thankfully, God has kept me from major failure for almost 50 years.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My Story: </a:t>
            </a:r>
            <a:br>
              <a:rPr lang="en-US" b="1" dirty="0"/>
            </a:br>
            <a:r>
              <a:rPr lang="en-US" b="1" dirty="0"/>
              <a:t>Hippie parents introduced me to immorality at an early age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22760547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5" y="3383280"/>
            <a:ext cx="11660405" cy="1200329"/>
          </a:xfrm>
        </p:spPr>
        <p:txBody>
          <a:bodyPr/>
          <a:lstStyle/>
          <a:p>
            <a:r>
              <a:rPr lang="en-US" dirty="0"/>
              <a:t>UNDERSTANDING SOME PRIMARY ROOT CAUSES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23323" y="186061"/>
            <a:ext cx="4376615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90432674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615827"/>
          </a:xfrm>
        </p:spPr>
        <p:txBody>
          <a:bodyPr/>
          <a:lstStyle/>
          <a:p>
            <a:r>
              <a:rPr lang="en-US" dirty="0"/>
              <a:t>Unresolved Childhood Trauma: Abuse, exposure and indulgence.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615827"/>
          </a:xfrm>
        </p:spPr>
        <p:txBody>
          <a:bodyPr/>
          <a:lstStyle/>
          <a:p>
            <a:r>
              <a:rPr lang="en-US" dirty="0"/>
              <a:t>Inadequate discipleship: Choosing anointing above accountability.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Undeveloped disciplines: Lifestyle choices that invite temptations.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Little compromises in lust of the eye, lust of the flesh and pride of life.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Minimizing the Fear of the Lord in the name of God’s grace and mercy.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Personal Root Causes: </a:t>
            </a:r>
            <a:br>
              <a:rPr lang="en-US" b="1" dirty="0"/>
            </a:br>
            <a:r>
              <a:rPr lang="en-US" b="1" dirty="0"/>
              <a:t>No one sets out intending to fail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13853755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615827"/>
          </a:xfrm>
        </p:spPr>
        <p:txBody>
          <a:bodyPr/>
          <a:lstStyle/>
          <a:p>
            <a:r>
              <a:rPr lang="en-US" dirty="0"/>
              <a:t>The erosion of shared values: Adultery, Divorce, Abortion, etc.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615827"/>
          </a:xfrm>
        </p:spPr>
        <p:txBody>
          <a:bodyPr/>
          <a:lstStyle/>
          <a:p>
            <a:r>
              <a:rPr lang="en-US" dirty="0"/>
              <a:t>The availability of immorality: Nudity, Pornography, Netflix.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The acceptance and excusing of moral failure in business, government, etc.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Subtle compromise: we lose our edge as a prophetic voice to our culture.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Love NOT the world: We must be in the world but not OF the world.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Cultural Root Causes: </a:t>
            </a:r>
            <a:br>
              <a:rPr lang="en-US" b="1" dirty="0"/>
            </a:br>
            <a:r>
              <a:rPr lang="en-US" b="1" dirty="0"/>
              <a:t>Beginning with the Sexual Revolution in the 1960’s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1218669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615827"/>
          </a:xfrm>
        </p:spPr>
        <p:txBody>
          <a:bodyPr/>
          <a:lstStyle/>
          <a:p>
            <a:r>
              <a:rPr lang="en-US" dirty="0"/>
              <a:t>Current success metrics foster a culture of performance and perfection.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615827"/>
          </a:xfrm>
        </p:spPr>
        <p:txBody>
          <a:bodyPr/>
          <a:lstStyle/>
          <a:p>
            <a:r>
              <a:rPr lang="en-US" dirty="0"/>
              <a:t>We celebrate gifting and impact above character and humility.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920526"/>
          </a:xfrm>
        </p:spPr>
        <p:txBody>
          <a:bodyPr/>
          <a:lstStyle/>
          <a:p>
            <a:r>
              <a:rPr lang="en-US" dirty="0"/>
              <a:t>Most attempts to provide accountability become “rubber stamp” affirmation.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The culture of shame: hiding the small failures until they become big.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311128"/>
          </a:xfrm>
        </p:spPr>
        <p:txBody>
          <a:bodyPr/>
          <a:lstStyle/>
          <a:p>
            <a:r>
              <a:rPr lang="en-US" dirty="0"/>
              <a:t>The premature restoration of fallen leaders minimizes sin.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Church Systemic Root Causes: </a:t>
            </a:r>
            <a:br>
              <a:rPr lang="en-US" b="1" dirty="0"/>
            </a:br>
            <a:r>
              <a:rPr lang="en-US" b="1" dirty="0"/>
              <a:t>Unintentional culture of moral failure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35737432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5" y="3383280"/>
            <a:ext cx="11660405" cy="1200329"/>
          </a:xfrm>
        </p:spPr>
        <p:txBody>
          <a:bodyPr/>
          <a:lstStyle/>
          <a:p>
            <a:r>
              <a:rPr lang="en-US" dirty="0"/>
              <a:t>IMPLEMENTING SOLUTIONS </a:t>
            </a:r>
            <a:br>
              <a:rPr lang="en-US" dirty="0"/>
            </a:br>
            <a:r>
              <a:rPr lang="en-US" dirty="0"/>
              <a:t>TO END THIS CRISIS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23323" y="186061"/>
            <a:ext cx="4376615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5745910" y="1007413"/>
            <a:ext cx="774572" cy="1200329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94629330"/>
      </p:ext>
    </p:extLst>
  </p:cSld>
  <p:clrMapOvr>
    <a:masterClrMapping/>
  </p:clrMapOvr>
  <p:transition spd="slow">
    <p:push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311128"/>
          </a:xfrm>
        </p:spPr>
        <p:txBody>
          <a:bodyPr/>
          <a:lstStyle/>
          <a:p>
            <a:r>
              <a:rPr lang="en-US" dirty="0"/>
              <a:t>Wiring: Is there some internal propensity to compromise?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311128"/>
          </a:xfrm>
        </p:spPr>
        <p:txBody>
          <a:bodyPr/>
          <a:lstStyle/>
          <a:p>
            <a:r>
              <a:rPr lang="en-US" dirty="0"/>
              <a:t>Wounding: Is there a history of abuse or early exposure?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311128"/>
          </a:xfrm>
        </p:spPr>
        <p:txBody>
          <a:bodyPr/>
          <a:lstStyle/>
          <a:p>
            <a:r>
              <a:rPr lang="en-US" dirty="0"/>
              <a:t>Will: Is there a pride problem that limits God’s grace? Jam. 4:6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311128"/>
          </a:xfrm>
        </p:spPr>
        <p:txBody>
          <a:bodyPr/>
          <a:lstStyle/>
          <a:p>
            <a:r>
              <a:rPr lang="en-US" dirty="0"/>
              <a:t>Warfare: Is there a demonic root of temptation? </a:t>
            </a:r>
            <a:br>
              <a:rPr lang="en-US" dirty="0"/>
            </a:br>
            <a:r>
              <a:rPr lang="en-US" dirty="0"/>
              <a:t>2 Sam.11:1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Whatever: Is there some biological or psychological cause?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Personal Solutions: </a:t>
            </a:r>
            <a:br>
              <a:rPr lang="en-US" b="1" dirty="0"/>
            </a:br>
            <a:r>
              <a:rPr lang="en-US" b="1" dirty="0"/>
              <a:t>Diagnosis is the key to effective treatment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10152020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311128"/>
          </a:xfrm>
        </p:spPr>
        <p:txBody>
          <a:bodyPr/>
          <a:lstStyle/>
          <a:p>
            <a:r>
              <a:rPr lang="en-US" dirty="0"/>
              <a:t>Foster a culture of vulnerability and confession: James 5:16.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615827"/>
          </a:xfrm>
        </p:spPr>
        <p:txBody>
          <a:bodyPr/>
          <a:lstStyle/>
          <a:p>
            <a:r>
              <a:rPr lang="en-US" dirty="0"/>
              <a:t>Institute an expectation of annual counseling or inner-healing.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311128"/>
          </a:xfrm>
        </p:spPr>
        <p:txBody>
          <a:bodyPr/>
          <a:lstStyle/>
          <a:p>
            <a:r>
              <a:rPr lang="en-US" dirty="0"/>
              <a:t>Eliminate the “one-man-show” by promoting team ministry.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Create openness with leadership team but avoid adversarial results.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311128"/>
          </a:xfrm>
        </p:spPr>
        <p:txBody>
          <a:bodyPr/>
          <a:lstStyle/>
          <a:p>
            <a:r>
              <a:rPr lang="en-US" dirty="0"/>
              <a:t>Invite authentic outside oversight for true accountability.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Church System Solutions: </a:t>
            </a:r>
            <a:br>
              <a:rPr lang="en-US" b="1" dirty="0"/>
            </a:br>
            <a:r>
              <a:rPr lang="en-US" b="1" dirty="0"/>
              <a:t>Changes that will minimize moral failure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1747516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615827"/>
          </a:xfrm>
        </p:spPr>
        <p:txBody>
          <a:bodyPr/>
          <a:lstStyle/>
          <a:p>
            <a:r>
              <a:rPr lang="en-US" dirty="0"/>
              <a:t>In the midst of all these failures remember the majority don’t fall.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1615827"/>
          </a:xfrm>
        </p:spPr>
        <p:txBody>
          <a:bodyPr/>
          <a:lstStyle/>
          <a:p>
            <a:r>
              <a:rPr lang="en-US" dirty="0"/>
              <a:t>We must minimize the spectator, consumer, stage-centered culture.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We must emphasize the disciplemaking, relational, personal culture.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We are in the midst of a Quintessential Church Revolution!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1615827"/>
          </a:xfrm>
        </p:spPr>
        <p:txBody>
          <a:bodyPr/>
          <a:lstStyle/>
          <a:p>
            <a:r>
              <a:rPr lang="en-US" dirty="0"/>
              <a:t>Pastor's Coach exists to help you thrive personally and ministerially.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978729"/>
          </a:xfrm>
        </p:spPr>
        <p:txBody>
          <a:bodyPr/>
          <a:lstStyle/>
          <a:p>
            <a:r>
              <a:rPr lang="en-US" b="1" dirty="0"/>
              <a:t>Final Thoughts: </a:t>
            </a:r>
            <a:br>
              <a:rPr lang="en-US" b="1" dirty="0"/>
            </a:br>
            <a:r>
              <a:rPr lang="en-US" b="1" dirty="0"/>
              <a:t>God is with us to be godly ministers building godly ministries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4302988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5" y="3383280"/>
            <a:ext cx="11660405" cy="643597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23323" y="186061"/>
            <a:ext cx="4376615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5745910" y="1007413"/>
            <a:ext cx="774572" cy="1200329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31413578"/>
      </p:ext>
    </p:extLst>
  </p:cSld>
  <p:clrMapOvr>
    <a:masterClrMapping/>
  </p:clrMapOvr>
  <p:transition spd="slow">
    <p:push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1006429"/>
          </a:xfrm>
        </p:spPr>
        <p:txBody>
          <a:bodyPr/>
          <a:lstStyle/>
          <a:p>
            <a:r>
              <a:rPr lang="en-US" dirty="0"/>
              <a:t>Fasting, Regular inner healing ministry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>
          <a:xfrm>
            <a:off x="2446098" y="3493674"/>
            <a:ext cx="2452514" cy="2225225"/>
          </a:xfrm>
        </p:spPr>
        <p:txBody>
          <a:bodyPr/>
          <a:lstStyle/>
          <a:p>
            <a:r>
              <a:rPr lang="en-US" dirty="0"/>
              <a:t>Pastor’s Coach Membership</a:t>
            </a:r>
            <a:br>
              <a:rPr lang="en-US" dirty="0"/>
            </a:br>
            <a:r>
              <a:rPr lang="en-US" dirty="0"/>
              <a:t>Monthly call, Personal Coaching Discount Courses, Events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1615827"/>
          </a:xfrm>
        </p:spPr>
        <p:txBody>
          <a:bodyPr/>
          <a:lstStyle/>
          <a:p>
            <a:r>
              <a:rPr lang="en-US" dirty="0"/>
              <a:t>Pastor’s Coach Personal Coaching and Mentoring Sessions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1615827"/>
          </a:xfrm>
        </p:spPr>
        <p:txBody>
          <a:bodyPr/>
          <a:lstStyle/>
          <a:p>
            <a:r>
              <a:rPr lang="en-US" dirty="0"/>
              <a:t>Destiny Finder.com Journey Guide online tool, Small Group Program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701731"/>
          </a:xfrm>
        </p:spPr>
        <p:txBody>
          <a:bodyPr/>
          <a:lstStyle/>
          <a:p>
            <a:r>
              <a:rPr lang="en-US" dirty="0"/>
              <a:t>The One Year Bible.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470361"/>
            <a:ext cx="12192000" cy="535531"/>
          </a:xfrm>
        </p:spPr>
        <p:txBody>
          <a:bodyPr/>
          <a:lstStyle/>
          <a:p>
            <a:r>
              <a:rPr lang="en-US" b="1" dirty="0"/>
              <a:t>Old-School and New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25877824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47687" y="6492875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408362" y="5335071"/>
            <a:ext cx="8097838" cy="646331"/>
          </a:xfrm>
        </p:spPr>
        <p:txBody>
          <a:bodyPr/>
          <a:lstStyle/>
          <a:p>
            <a:r>
              <a:rPr lang="en-US" dirty="0"/>
              <a:t>—ZIG ZIGLAR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IT’S NOT HOW FAR YOU FALL,</a:t>
            </a:r>
          </a:p>
          <a:p>
            <a:pPr lvl="1"/>
            <a:r>
              <a:rPr lang="en-US" dirty="0"/>
              <a:t>BUT HOW HIGH YOU BOUNCE THAT COUNTS.</a:t>
            </a:r>
          </a:p>
        </p:txBody>
      </p:sp>
    </p:spTree>
    <p:extLst>
      <p:ext uri="{BB962C8B-B14F-4D97-AF65-F5344CB8AC3E}">
        <p14:creationId xmlns:p14="http://schemas.microsoft.com/office/powerpoint/2010/main" val="62731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2995" y="3383280"/>
            <a:ext cx="11660405" cy="643597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23323" y="186061"/>
            <a:ext cx="4376615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5745910" y="1007413"/>
            <a:ext cx="774572" cy="1200329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67504487"/>
      </p:ext>
    </p:extLst>
  </p:cSld>
  <p:clrMapOvr>
    <a:masterClrMapping/>
  </p:clrMapOvr>
  <p:transition spd="slow">
    <p:push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19939" y="3348225"/>
            <a:ext cx="9107555" cy="1200329"/>
          </a:xfrm>
        </p:spPr>
        <p:txBody>
          <a:bodyPr/>
          <a:lstStyle/>
          <a:p>
            <a:r>
              <a:rPr lang="en-US" dirty="0"/>
              <a:t>PASTOR’S COACH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34BDD74C-5263-464C-AA3C-D945D23978FF}"/>
              </a:ext>
            </a:extLst>
          </p:cNvPr>
          <p:cNvSpPr txBox="1">
            <a:spLocks/>
          </p:cNvSpPr>
          <p:nvPr/>
        </p:nvSpPr>
        <p:spPr>
          <a:xfrm>
            <a:off x="4433852" y="4256429"/>
            <a:ext cx="5756957" cy="927824"/>
          </a:xfrm>
          <a:prstGeom prst="rect">
            <a:avLst/>
          </a:prstGeom>
        </p:spPr>
        <p:txBody>
          <a:bodyPr vert="horz" lIns="457200" tIns="45720" rIns="4572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8B99DC0F-548E-4A58-81EB-85144506AC7B}"/>
              </a:ext>
            </a:extLst>
          </p:cNvPr>
          <p:cNvSpPr txBox="1"/>
          <p:nvPr/>
        </p:nvSpPr>
        <p:spPr>
          <a:xfrm>
            <a:off x="9005881" y="6316156"/>
            <a:ext cx="1670790" cy="3678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100" noProof="0" dirty="0">
                <a:solidFill>
                  <a:schemeClr val="tx1"/>
                </a:solidFill>
              </a:rPr>
              <a:t>© 2024 Pastors Coach</a:t>
            </a:r>
            <a:endParaRPr lang="en-US" sz="11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8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425_Powerful Presentations_Win32_mlw - v2" id="{7CBB6D80-F69F-4458-A96A-A39B855A93D5}" vid="{827664DE-2D82-4B7F-8582-8671022436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480f6609812271f56e53f2aff7170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b48d77c16982ba2890c3fe2b4c067b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2E6351-E64A-42DD-A554-7DF75222212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30CA71C-6B24-463C-853F-076A02E27C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C2FF92-1ACE-4D23-9586-85906FF02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Powerful Presentations</Template>
  <TotalTime>118</TotalTime>
  <Words>1221</Words>
  <Application>Microsoft Office PowerPoint</Application>
  <PresentationFormat>Widescreen</PresentationFormat>
  <Paragraphs>180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Calibri</vt:lpstr>
      <vt:lpstr>Segoe UI</vt:lpstr>
      <vt:lpstr>Segoe UI Black</vt:lpstr>
      <vt:lpstr>Segoe UI Light</vt:lpstr>
      <vt:lpstr>Segoe UI Semibold</vt:lpstr>
      <vt:lpstr>Segoe UI Semilight</vt:lpstr>
      <vt:lpstr>Wingdings</vt:lpstr>
      <vt:lpstr>Storybuilding Neal Creative</vt:lpstr>
      <vt:lpstr>Pastor Scandals</vt:lpstr>
      <vt:lpstr>TEAM</vt:lpstr>
      <vt:lpstr>OVERVIEW</vt:lpstr>
      <vt:lpstr>INTRODUCTION TO THE CURRENT CRISIS OF PASTORAL MORAL FAILURE</vt:lpstr>
      <vt:lpstr>1,500 PASTORS LEAVE THE MINISTRY EACH MONTH DUE TO MORAL FAILURE, SPIRITUAL BURNOUT OR CONTENTION IN THEIR CHURCHES – JD GREER MINISTRIES 2007</vt:lpstr>
      <vt:lpstr>PowerPoint Presentation</vt:lpstr>
      <vt:lpstr>PowerPoint Presentation</vt:lpstr>
      <vt:lpstr>UNDERSTANDING SOME PRIMARY ROOT CAUSES</vt:lpstr>
      <vt:lpstr>PowerPoint Presentation</vt:lpstr>
      <vt:lpstr>PowerPoint Presentation</vt:lpstr>
      <vt:lpstr>PowerPoint Presentation</vt:lpstr>
      <vt:lpstr>IMPLEMENTING SOLUTIONS  TO END THIS CRISIS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Q &amp; A</vt:lpstr>
      <vt:lpstr>PASTOR’S COACH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POWERFUL</dc:title>
  <dc:subject/>
  <dc:creator>Glen Reed</dc:creator>
  <cp:keywords/>
  <dc:description/>
  <cp:lastModifiedBy>Glen Reed</cp:lastModifiedBy>
  <cp:revision>22</cp:revision>
  <dcterms:created xsi:type="dcterms:W3CDTF">2024-08-20T00:44:43Z</dcterms:created>
  <dcterms:modified xsi:type="dcterms:W3CDTF">2024-08-20T15:54:40Z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