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9"/>
  </p:notesMasterIdLst>
  <p:sldIdLst>
    <p:sldId id="257" r:id="rId2"/>
    <p:sldId id="362" r:id="rId3"/>
    <p:sldId id="486" r:id="rId4"/>
    <p:sldId id="479" r:id="rId5"/>
    <p:sldId id="480" r:id="rId6"/>
    <p:sldId id="487" r:id="rId7"/>
    <p:sldId id="478" r:id="rId8"/>
    <p:sldId id="458" r:id="rId9"/>
    <p:sldId id="459" r:id="rId10"/>
    <p:sldId id="460" r:id="rId11"/>
    <p:sldId id="384" r:id="rId12"/>
    <p:sldId id="481" r:id="rId13"/>
    <p:sldId id="484" r:id="rId14"/>
    <p:sldId id="506" r:id="rId15"/>
    <p:sldId id="477" r:id="rId16"/>
    <p:sldId id="476" r:id="rId17"/>
    <p:sldId id="470" r:id="rId18"/>
    <p:sldId id="444" r:id="rId19"/>
    <p:sldId id="465" r:id="rId20"/>
    <p:sldId id="498" r:id="rId21"/>
    <p:sldId id="475" r:id="rId22"/>
    <p:sldId id="467" r:id="rId23"/>
    <p:sldId id="452" r:id="rId24"/>
    <p:sldId id="419" r:id="rId25"/>
    <p:sldId id="297" r:id="rId26"/>
    <p:sldId id="474" r:id="rId27"/>
    <p:sldId id="472" r:id="rId28"/>
    <p:sldId id="488" r:id="rId29"/>
    <p:sldId id="473" r:id="rId30"/>
    <p:sldId id="489" r:id="rId31"/>
    <p:sldId id="491" r:id="rId32"/>
    <p:sldId id="492" r:id="rId33"/>
    <p:sldId id="493" r:id="rId34"/>
    <p:sldId id="494" r:id="rId35"/>
    <p:sldId id="482" r:id="rId36"/>
    <p:sldId id="483" r:id="rId37"/>
    <p:sldId id="510" r:id="rId38"/>
    <p:sldId id="507" r:id="rId39"/>
    <p:sldId id="497" r:id="rId40"/>
    <p:sldId id="500" r:id="rId41"/>
    <p:sldId id="511" r:id="rId42"/>
    <p:sldId id="512" r:id="rId43"/>
    <p:sldId id="501" r:id="rId44"/>
    <p:sldId id="502" r:id="rId45"/>
    <p:sldId id="503" r:id="rId46"/>
    <p:sldId id="485" r:id="rId47"/>
    <p:sldId id="256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39" autoAdjust="0"/>
    <p:restoredTop sz="94673"/>
  </p:normalViewPr>
  <p:slideViewPr>
    <p:cSldViewPr snapToGrid="0" snapToObjects="1">
      <p:cViewPr varScale="1">
        <p:scale>
          <a:sx n="66" d="100"/>
          <a:sy n="66" d="100"/>
        </p:scale>
        <p:origin x="7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9002E-A6F1-FE4A-877B-3ACC464AF629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AB96D-B0B2-7B43-9B5B-FCFEED60D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92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  <a:lvl2pPr>
              <a:defRPr>
                <a:latin typeface="Lato" charset="0"/>
                <a:ea typeface="Lato" charset="0"/>
                <a:cs typeface="Lato" charset="0"/>
              </a:defRPr>
            </a:lvl2pPr>
            <a:lvl3pPr>
              <a:defRPr>
                <a:latin typeface="Lato" charset="0"/>
                <a:ea typeface="Lato" charset="0"/>
                <a:cs typeface="Lato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8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estinyfinder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estinyfinder.com/smallgroups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video/boot-camp-testimony-paul-berteig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pastorscoach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estinyfinder.com/smallgroups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"/>
          <p:cNvSpPr txBox="1">
            <a:spLocks/>
          </p:cNvSpPr>
          <p:nvPr/>
        </p:nvSpPr>
        <p:spPr>
          <a:xfrm>
            <a:off x="5132024" y="1217861"/>
            <a:ext cx="690306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i="1" dirty="0">
                <a:solidFill>
                  <a:srgbClr val="0070C0"/>
                </a:solidFill>
                <a:latin typeface="Arial Black" panose="020B0A04020102020204" pitchFamily="34" charset="0"/>
              </a:rPr>
              <a:t>Church Growth by Small Groups Webinar</a:t>
            </a:r>
          </a:p>
          <a:p>
            <a:pPr marL="0" indent="0">
              <a:buNone/>
            </a:pPr>
            <a:endParaRPr lang="en-US" sz="36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3600" dirty="0">
                <a:latin typeface="Arial Black" panose="020B0A04020102020204" pitchFamily="34" charset="0"/>
              </a:rPr>
              <a:t>Glen Reed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>
                <a:latin typeface="Arial Black" panose="020B0A04020102020204" pitchFamily="34" charset="0"/>
              </a:rPr>
              <a:t>&amp; Michael Brodeur  </a:t>
            </a:r>
            <a:br>
              <a:rPr lang="en-US" sz="3600" dirty="0">
                <a:latin typeface="Arial Black" panose="020B0A04020102020204" pitchFamily="34" charset="0"/>
              </a:rPr>
            </a:br>
            <a:endParaRPr lang="en-US" sz="36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3600" dirty="0">
                <a:latin typeface="Arial Black" panose="020B0A04020102020204" pitchFamily="34" charset="0"/>
              </a:rPr>
              <a:t>Pastor’s Coach</a:t>
            </a:r>
            <a:endParaRPr lang="en-US" sz="36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PastorsCoach.com  © 2023 Quintessant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B1045C-A591-4910-85D0-E504A6FD1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31" y="607111"/>
            <a:ext cx="2821889" cy="282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74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Overview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Agenda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Introduction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What’s not working in small groups and why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was Jesus’ model for ministry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What’s the Biblical approach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What’s the key to multiplying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do you raise up leaders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Destiny Finder Approach and Small Group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2839632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Presenters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Glen Reed, </a:t>
            </a:r>
            <a:r>
              <a:rPr lang="en-US" dirty="0">
                <a:solidFill>
                  <a:schemeClr val="tx1"/>
                </a:solidFill>
              </a:rPr>
              <a:t>MDiv Western Seminary, MS &amp; BS UC Davis.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Destiny Finder Co-Founder, Pastors Coach Program Designer, Coach, Trainer.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Associate Pastor at Vineyard Christian Fellowship San Francisco in the 90s.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Worked in high tech as a technical writer and trainer for over 20 years.</a:t>
            </a:r>
          </a:p>
          <a:p>
            <a:r>
              <a:rPr lang="en-US" b="1" dirty="0">
                <a:solidFill>
                  <a:schemeClr val="tx1"/>
                </a:solidFill>
              </a:rPr>
              <a:t>Michael Brodeur </a:t>
            </a:r>
            <a:r>
              <a:rPr lang="en-US" dirty="0" err="1">
                <a:solidFill>
                  <a:schemeClr val="tx1"/>
                </a:solidFill>
              </a:rPr>
              <a:t>DDiv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CEO and Founder of Pastor’s Coach and Co-Founder of Destiny Finder.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Planted and pastored Vineyard Christian Fellowship church in San Francisco for 33 years.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Regional overseer for over 25 Vineyard churches in Northern California in the 90s.</a:t>
            </a:r>
          </a:p>
        </p:txBody>
      </p:sp>
    </p:spTree>
    <p:extLst>
      <p:ext uri="{BB962C8B-B14F-4D97-AF65-F5344CB8AC3E}">
        <p14:creationId xmlns:p14="http://schemas.microsoft.com/office/powerpoint/2010/main" val="2505590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What’s the Goal?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Ultimately we want to grow healthy churches with healthy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Healthy things grow.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Fulfill Kingdom mandates: Make disciples who make disciples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Disciple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Reach new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Provide community, service, body ministry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Fulfill the “one another” verses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Essential it’s healthy discipleship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approach discipleship from a broad holistic standpoint – it’s helping each individual develop into maturity spiritually, and serve to fulfill their individual calling and destiny as given by the Lord.</a:t>
            </a:r>
          </a:p>
        </p:txBody>
      </p:sp>
    </p:spTree>
    <p:extLst>
      <p:ext uri="{BB962C8B-B14F-4D97-AF65-F5344CB8AC3E}">
        <p14:creationId xmlns:p14="http://schemas.microsoft.com/office/powerpoint/2010/main" val="1470564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What’s Not Working - Church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Most churches are not making disciples.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Focus on Sunday morning service, sermon, worship.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Main approach is lecture; but lecture alone is fairly ineffective for actual learning.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Lacking emphasis and opportunity for application.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Little time spent actually discipling people.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People not committed, take a “cafeteria” approach: sermon at one church, small group at another, fellowship with a different group, worship from YouTube etc.</a:t>
            </a:r>
          </a:p>
        </p:txBody>
      </p:sp>
    </p:spTree>
    <p:extLst>
      <p:ext uri="{BB962C8B-B14F-4D97-AF65-F5344CB8AC3E}">
        <p14:creationId xmlns:p14="http://schemas.microsoft.com/office/powerpoint/2010/main" val="2410718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What’s Not Working - Groups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Most small groups are too pastoral and not enough apostolic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Bible studies provide information download, little application. (Swim class)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Care groups provide community but can become ingrown. (Pity party)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Most groups have no intentional pathway or process that develops people into mature disciples who reproduce.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Eph 4:11-12 Gifts: apostolic, prophetic, evangelistic, pastoral, teaching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Eph 2:20 Foundation is Apostles and Prophets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We focus on function and fruit, not titles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Pastoral gift focuses on caring and keeping, shepherding.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Apostolic gift focuses on training and sending, mobilizing.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Both are important, but when a church and/or group is too pastoral, the people become consumers; “meet my needs.”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Need to shift to be more apostolic and start equipping people. </a:t>
            </a:r>
          </a:p>
        </p:txBody>
      </p:sp>
    </p:spTree>
    <p:extLst>
      <p:ext uri="{BB962C8B-B14F-4D97-AF65-F5344CB8AC3E}">
        <p14:creationId xmlns:p14="http://schemas.microsoft.com/office/powerpoint/2010/main" val="2483955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Jesus’ Model for Ministry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Jesus’ primary means of developing disciples was a small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 preached and taught to thousands.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 healed and cast out demons from hundreds.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 interacted with various individuals on a daily basis.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BUT he most of his time for three years with the 12 and a few others.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 used the apprenticeship model (showed them, then helped them do it , then let them do it on their own.)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Sometimes he would just thrust them into ministry and explain later.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 did “life on life” with them.</a:t>
            </a:r>
          </a:p>
          <a:p>
            <a:r>
              <a:rPr lang="en-US" b="1" dirty="0">
                <a:solidFill>
                  <a:schemeClr val="tx1"/>
                </a:solidFill>
              </a:rPr>
              <a:t>Key: </a:t>
            </a:r>
            <a:r>
              <a:rPr lang="en-US" dirty="0">
                <a:solidFill>
                  <a:schemeClr val="tx1"/>
                </a:solidFill>
              </a:rPr>
              <a:t>He focused on 12, and especially on 3, and they became the foundation for the church once he ascended.</a:t>
            </a:r>
          </a:p>
        </p:txBody>
      </p:sp>
    </p:spTree>
    <p:extLst>
      <p:ext uri="{BB962C8B-B14F-4D97-AF65-F5344CB8AC3E}">
        <p14:creationId xmlns:p14="http://schemas.microsoft.com/office/powerpoint/2010/main" val="593768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The Early Church’s Model for Ministry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The church met in the Temple and house to house.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Acts 2:42 They were continually devoting themselves to the apostles’ teaching and to fellowship, to the breaking of bread and to prayer.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43 Everyone kept feeling a sense of awe; and many wonders and signs were taking place through the apostles.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44 And all those who had believed were together and had all things in common;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45 and they began selling their property and possessions and were sharing them with all, as anyone might have need.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46 Day by day continuing with one mind in the temple, and breaking bread from </a:t>
            </a:r>
            <a:r>
              <a:rPr lang="en-US" b="1" dirty="0">
                <a:solidFill>
                  <a:schemeClr val="tx1"/>
                </a:solidFill>
              </a:rPr>
              <a:t>house to house</a:t>
            </a:r>
            <a:r>
              <a:rPr lang="en-US" dirty="0">
                <a:solidFill>
                  <a:schemeClr val="tx1"/>
                </a:solidFill>
              </a:rPr>
              <a:t>, they were taking their meals together with gladness and sincerity of heart,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47 praising God and having favor with all the people. Acts 2:42-47</a:t>
            </a:r>
          </a:p>
        </p:txBody>
      </p:sp>
    </p:spTree>
    <p:extLst>
      <p:ext uri="{BB962C8B-B14F-4D97-AF65-F5344CB8AC3E}">
        <p14:creationId xmlns:p14="http://schemas.microsoft.com/office/powerpoint/2010/main" val="1275189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805160" cy="1096046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The Apostle Paul’s Model for Ministry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The church has two wings: </a:t>
            </a:r>
            <a:r>
              <a:rPr lang="en-US" b="1" dirty="0" err="1">
                <a:solidFill>
                  <a:schemeClr val="tx1"/>
                </a:solidFill>
              </a:rPr>
              <a:t>publically</a:t>
            </a:r>
            <a:r>
              <a:rPr lang="en-US" b="1" dirty="0">
                <a:solidFill>
                  <a:schemeClr val="tx1"/>
                </a:solidFill>
              </a:rPr>
              <a:t> and house to house.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Paul says to the Ephesian elders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i="1" dirty="0">
                <a:solidFill>
                  <a:schemeClr val="tx1"/>
                </a:solidFill>
              </a:rPr>
              <a:t>“…how I did not shrink from declaring to you anything that was profitable, and teaching you </a:t>
            </a:r>
            <a:r>
              <a:rPr lang="en-US" b="1" i="1" dirty="0">
                <a:solidFill>
                  <a:schemeClr val="tx1"/>
                </a:solidFill>
              </a:rPr>
              <a:t>publicly</a:t>
            </a:r>
            <a:r>
              <a:rPr lang="en-US" i="1" dirty="0">
                <a:solidFill>
                  <a:schemeClr val="tx1"/>
                </a:solidFill>
              </a:rPr>
              <a:t> and from </a:t>
            </a:r>
            <a:r>
              <a:rPr lang="en-US" b="1" i="1" dirty="0">
                <a:solidFill>
                  <a:schemeClr val="tx1"/>
                </a:solidFill>
              </a:rPr>
              <a:t>house to house</a:t>
            </a:r>
            <a:r>
              <a:rPr lang="en-US" i="1" dirty="0">
                <a:solidFill>
                  <a:schemeClr val="tx1"/>
                </a:solidFill>
              </a:rPr>
              <a:t>,” </a:t>
            </a:r>
            <a:r>
              <a:rPr lang="en-US" dirty="0">
                <a:solidFill>
                  <a:schemeClr val="tx1"/>
                </a:solidFill>
              </a:rPr>
              <a:t>Acts 20:20.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chemeClr val="tx1"/>
                </a:solidFill>
              </a:rPr>
              <a:t>Publically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– the large group meeting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House to House </a:t>
            </a:r>
            <a:r>
              <a:rPr lang="en-US" dirty="0">
                <a:solidFill>
                  <a:schemeClr val="tx1"/>
                </a:solidFill>
              </a:rPr>
              <a:t>– the small group meeting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 I Cor. 12 and 14 Paul talks about ministering to each other in a small group through spiritual gifts.</a:t>
            </a:r>
          </a:p>
        </p:txBody>
      </p:sp>
    </p:spTree>
    <p:extLst>
      <p:ext uri="{BB962C8B-B14F-4D97-AF65-F5344CB8AC3E}">
        <p14:creationId xmlns:p14="http://schemas.microsoft.com/office/powerpoint/2010/main" val="1417708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The “One Another” Ministry Verses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fontScale="62500" lnSpcReduction="20000"/>
          </a:bodyPr>
          <a:lstStyle/>
          <a:p>
            <a:r>
              <a:rPr lang="en-US" sz="3800" b="1" dirty="0">
                <a:solidFill>
                  <a:schemeClr val="tx1"/>
                </a:solidFill>
              </a:rPr>
              <a:t>There are 47 “one another” verses in the NT for believers; these can generally only be fulfilled in small groups not large services.</a:t>
            </a:r>
          </a:p>
          <a:p>
            <a:r>
              <a:rPr lang="en-US" sz="2900" b="1" dirty="0">
                <a:solidFill>
                  <a:schemeClr val="tx1"/>
                </a:solidFill>
              </a:rPr>
              <a:t>Examples: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Be at peace with one another (Mk 9:50)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Don’t grumble among one another (</a:t>
            </a:r>
            <a:r>
              <a:rPr lang="en-US" sz="3200" dirty="0" err="1">
                <a:solidFill>
                  <a:schemeClr val="tx1"/>
                </a:solidFill>
              </a:rPr>
              <a:t>Jn</a:t>
            </a:r>
            <a:r>
              <a:rPr lang="en-US" sz="3200" dirty="0">
                <a:solidFill>
                  <a:schemeClr val="tx1"/>
                </a:solidFill>
              </a:rPr>
              <a:t> 6:43)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Be of the same mind with one another (Rom 12:16, 15:5)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Accept one another (Rom 15:7)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Don’t boastfully challenge or envy one another (Gal 5:26).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Gently, patiently tolerate one another (</a:t>
            </a:r>
            <a:r>
              <a:rPr lang="en-US" sz="3200" dirty="0" err="1">
                <a:solidFill>
                  <a:schemeClr val="tx1"/>
                </a:solidFill>
              </a:rPr>
              <a:t>Eph</a:t>
            </a:r>
            <a:r>
              <a:rPr lang="en-US" sz="3200" dirty="0">
                <a:solidFill>
                  <a:schemeClr val="tx1"/>
                </a:solidFill>
              </a:rPr>
              <a:t> 4:2)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Be kind, tender-hearted, and forgiving to one another (</a:t>
            </a:r>
            <a:r>
              <a:rPr lang="en-US" sz="3200" dirty="0" err="1">
                <a:solidFill>
                  <a:schemeClr val="tx1"/>
                </a:solidFill>
              </a:rPr>
              <a:t>Eph</a:t>
            </a:r>
            <a:r>
              <a:rPr lang="en-US" sz="3200" dirty="0">
                <a:solidFill>
                  <a:schemeClr val="tx1"/>
                </a:solidFill>
              </a:rPr>
              <a:t> 4:32)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Bear with and forgive one another (Col 3:13)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Seek good for one another, and don’t repay evil for evil (1 </a:t>
            </a:r>
            <a:r>
              <a:rPr lang="en-US" sz="3200" dirty="0" err="1">
                <a:solidFill>
                  <a:schemeClr val="tx1"/>
                </a:solidFill>
              </a:rPr>
              <a:t>Thes</a:t>
            </a:r>
            <a:r>
              <a:rPr lang="en-US" sz="3200" dirty="0">
                <a:solidFill>
                  <a:schemeClr val="tx1"/>
                </a:solidFill>
              </a:rPr>
              <a:t> 5:15)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Don’t complain against one another (Jas 4:11, 5:9)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Confess sins to one another (Jas 5:16)</a:t>
            </a:r>
          </a:p>
        </p:txBody>
      </p:sp>
    </p:spTree>
    <p:extLst>
      <p:ext uri="{BB962C8B-B14F-4D97-AF65-F5344CB8AC3E}">
        <p14:creationId xmlns:p14="http://schemas.microsoft.com/office/powerpoint/2010/main" val="2260042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Small Group vs. Large Group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Large group meetings are your “tribe.”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Best preachers and teachers.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Best worship team.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Great for momentum, vision casting, celebration, teaching.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Ideal gathering point but not great for individual development.</a:t>
            </a:r>
          </a:p>
          <a:p>
            <a:r>
              <a:rPr lang="en-US" b="1" dirty="0">
                <a:solidFill>
                  <a:schemeClr val="tx1"/>
                </a:solidFill>
              </a:rPr>
              <a:t>Small groups are your “family.”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Small number enables relationship; individuals can know and be known.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Ideal environment for people to begin to use their gifts and serve.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Basic pastoral care can take place as the body members minister to each other.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Leaders can focus on developing group members into their destiny and calling.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Train members to reach out to non-Christians, group events help bring them in.</a:t>
            </a:r>
          </a:p>
          <a:p>
            <a:r>
              <a:rPr lang="en-US" b="1" dirty="0">
                <a:solidFill>
                  <a:schemeClr val="tx1"/>
                </a:solidFill>
              </a:rPr>
              <a:t>Key: Both are important, keep them focused on their strength; don’t duplicate.</a:t>
            </a:r>
          </a:p>
        </p:txBody>
      </p:sp>
    </p:spTree>
    <p:extLst>
      <p:ext uri="{BB962C8B-B14F-4D97-AF65-F5344CB8AC3E}">
        <p14:creationId xmlns:p14="http://schemas.microsoft.com/office/powerpoint/2010/main" val="1526191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Overall Biblical Approach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Keys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Family is the basic model and value system: goal is to develop the next generation.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Key is to shift the church and groups to be more apostolic (train and send).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Focus on making disciples (developing people) and reaching new people.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Developing people means helping them fulfill their calling by using their gifts and serving.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Multiply small groups led by teams that: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Lead great meetings.</a:t>
            </a:r>
            <a:endParaRPr lang="en-US" b="1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 the members to fulfill their calling and serve in ministry.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Intentionally develop new leaders by apprenticeship.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Facilitate reaching new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Leadership Development model: Identify, Recruit, Train, Launch, Support (IRTLS)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Key: </a:t>
            </a:r>
            <a:r>
              <a:rPr lang="en-US" dirty="0">
                <a:solidFill>
                  <a:schemeClr val="tx1"/>
                </a:solidFill>
              </a:rPr>
              <a:t>Small groups can be “destiny incubators” to develop people into their calling and reach new people.</a:t>
            </a:r>
          </a:p>
        </p:txBody>
      </p:sp>
    </p:spTree>
    <p:extLst>
      <p:ext uri="{BB962C8B-B14F-4D97-AF65-F5344CB8AC3E}">
        <p14:creationId xmlns:p14="http://schemas.microsoft.com/office/powerpoint/2010/main" val="430106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Q&amp;A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Ask please!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296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The Destiny Approach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We believe “destiny” is the greatest motivation for human beings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Destiny: one’s purpose, ministry, calling, or dream.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“For we are His workmanship, created in Christ Jesus for good works, which God prepared beforehand so that we would walk in them.”</a:t>
            </a:r>
            <a:r>
              <a:rPr lang="en-US" dirty="0">
                <a:solidFill>
                  <a:schemeClr val="tx1"/>
                </a:solidFill>
              </a:rPr>
              <a:t> Eph. 2:10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So Fulfilling your Destiny means doing those good works that God has prepared; actually doing what God has called you and designed you to do.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When a person gets a vision for their destiny and calling, they will be motivated from within like nothing else. And they will do something!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“Vision is the fuel for motivation, and motivation is the engine for change.”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689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633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93" y="162218"/>
            <a:ext cx="10604923" cy="548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54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Destiny Finder Small Group Model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This model has multiple purposes: community, individual development, mobilizing for ministry, evangelism, leadership development and multiply the groups.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Launch with 10-15+ multiply at 20-25.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Team is five people, and their roles represent the five-fold ministry of Eph. 4:11.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Short term</a:t>
            </a:r>
            <a:r>
              <a:rPr lang="en-US" dirty="0">
                <a:solidFill>
                  <a:schemeClr val="tx1"/>
                </a:solidFill>
              </a:rPr>
              <a:t>: 8-12 weeks. </a:t>
            </a:r>
            <a:r>
              <a:rPr lang="en-US" b="1" dirty="0">
                <a:solidFill>
                  <a:schemeClr val="tx1"/>
                </a:solidFill>
              </a:rPr>
              <a:t>Extended</a:t>
            </a:r>
            <a:r>
              <a:rPr lang="en-US" dirty="0">
                <a:solidFill>
                  <a:schemeClr val="tx1"/>
                </a:solidFill>
              </a:rPr>
              <a:t>: 7-9 months because it takes time to develop leaders.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Multiply</a:t>
            </a:r>
            <a:r>
              <a:rPr lang="en-US" dirty="0">
                <a:solidFill>
                  <a:schemeClr val="tx1"/>
                </a:solidFill>
              </a:rPr>
              <a:t> every year.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team leads great meetings.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The team personally facilitates individuals pursuing their destiny and calling.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team uses the </a:t>
            </a:r>
            <a:r>
              <a:rPr lang="en-US" b="1" dirty="0">
                <a:solidFill>
                  <a:schemeClr val="tx1"/>
                </a:solidFill>
              </a:rPr>
              <a:t>IRTLS</a:t>
            </a:r>
            <a:r>
              <a:rPr lang="en-US" dirty="0">
                <a:solidFill>
                  <a:schemeClr val="tx1"/>
                </a:solidFill>
              </a:rPr>
              <a:t> model to develop new leaders; they personally </a:t>
            </a:r>
            <a:r>
              <a:rPr lang="en-US" b="1" dirty="0">
                <a:solidFill>
                  <a:schemeClr val="tx1"/>
                </a:solidFill>
              </a:rPr>
              <a:t>Identify</a:t>
            </a:r>
            <a:r>
              <a:rPr lang="en-US" dirty="0">
                <a:solidFill>
                  <a:schemeClr val="tx1"/>
                </a:solidFill>
              </a:rPr>
              <a:t>, and </a:t>
            </a:r>
            <a:r>
              <a:rPr lang="en-US" b="1" dirty="0">
                <a:solidFill>
                  <a:schemeClr val="tx1"/>
                </a:solidFill>
              </a:rPr>
              <a:t>Recruit</a:t>
            </a:r>
            <a:r>
              <a:rPr lang="en-US" dirty="0">
                <a:solidFill>
                  <a:schemeClr val="tx1"/>
                </a:solidFill>
              </a:rPr>
              <a:t> assistant leaders.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They </a:t>
            </a:r>
            <a:r>
              <a:rPr lang="en-US" b="1" dirty="0">
                <a:solidFill>
                  <a:schemeClr val="tx1"/>
                </a:solidFill>
              </a:rPr>
              <a:t>Train</a:t>
            </a:r>
            <a:r>
              <a:rPr lang="en-US" dirty="0">
                <a:solidFill>
                  <a:schemeClr val="tx1"/>
                </a:solidFill>
              </a:rPr>
              <a:t> assistants by “on the job” training; they will lead a new group.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group </a:t>
            </a:r>
            <a:r>
              <a:rPr lang="en-US" b="1" dirty="0">
                <a:solidFill>
                  <a:schemeClr val="tx1"/>
                </a:solidFill>
              </a:rPr>
              <a:t>reaches new people </a:t>
            </a:r>
            <a:r>
              <a:rPr lang="en-US" dirty="0">
                <a:solidFill>
                  <a:schemeClr val="tx1"/>
                </a:solidFill>
              </a:rPr>
              <a:t>through relational evangelism.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As the group grows and as the assistants get trained, it can multiply; the former assistants are now </a:t>
            </a:r>
            <a:r>
              <a:rPr lang="en-US" b="1" dirty="0">
                <a:solidFill>
                  <a:schemeClr val="tx1"/>
                </a:solidFill>
              </a:rPr>
              <a:t>Launched</a:t>
            </a:r>
            <a:r>
              <a:rPr lang="en-US" dirty="0">
                <a:solidFill>
                  <a:schemeClr val="tx1"/>
                </a:solidFill>
              </a:rPr>
              <a:t> to lead new groups.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original team continues to </a:t>
            </a:r>
            <a:r>
              <a:rPr lang="en-US" b="1" dirty="0">
                <a:solidFill>
                  <a:schemeClr val="tx1"/>
                </a:solidFill>
              </a:rPr>
              <a:t>Support</a:t>
            </a:r>
            <a:r>
              <a:rPr lang="en-US" dirty="0">
                <a:solidFill>
                  <a:schemeClr val="tx1"/>
                </a:solidFill>
              </a:rPr>
              <a:t> the new team.</a:t>
            </a:r>
          </a:p>
          <a:p>
            <a:r>
              <a:rPr lang="en-US" b="1" dirty="0">
                <a:solidFill>
                  <a:schemeClr val="tx1"/>
                </a:solidFill>
              </a:rPr>
              <a:t>Key: </a:t>
            </a:r>
            <a:r>
              <a:rPr lang="en-US" dirty="0">
                <a:solidFill>
                  <a:schemeClr val="tx1"/>
                </a:solidFill>
              </a:rPr>
              <a:t>Training uses an apprenticeship model.</a:t>
            </a:r>
          </a:p>
        </p:txBody>
      </p:sp>
    </p:spTree>
    <p:extLst>
      <p:ext uri="{BB962C8B-B14F-4D97-AF65-F5344CB8AC3E}">
        <p14:creationId xmlns:p14="http://schemas.microsoft.com/office/powerpoint/2010/main" val="3128768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Small Group Team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Team of five people representing the five ministry gifts of </a:t>
            </a:r>
            <a:r>
              <a:rPr lang="en-US" b="1" dirty="0" err="1">
                <a:solidFill>
                  <a:schemeClr val="tx1"/>
                </a:solidFill>
              </a:rPr>
              <a:t>Eph</a:t>
            </a:r>
            <a:r>
              <a:rPr lang="en-US" b="1" dirty="0">
                <a:solidFill>
                  <a:schemeClr val="tx1"/>
                </a:solidFill>
              </a:rPr>
              <a:t> 4:7-16</a:t>
            </a:r>
          </a:p>
          <a:p>
            <a:r>
              <a:rPr lang="en-US" dirty="0">
                <a:solidFill>
                  <a:schemeClr val="tx1"/>
                </a:solidFill>
              </a:rPr>
              <a:t>Ministry is distributed: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Small group leader (Apostolic)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Worship leader and prayer (Prophetic)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Outreach worker (Evangelistic)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Host, pastoral care (Pastoral)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Growth coach, training, discipling (Teaching)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Assistant group leader; one of the other four is also the assistant leader.</a:t>
            </a:r>
          </a:p>
          <a:p>
            <a:r>
              <a:rPr lang="en-US" b="1" dirty="0">
                <a:solidFill>
                  <a:schemeClr val="tx1"/>
                </a:solidFill>
              </a:rPr>
              <a:t>Key: </a:t>
            </a:r>
            <a:r>
              <a:rPr lang="en-US" dirty="0">
                <a:solidFill>
                  <a:schemeClr val="tx1"/>
                </a:solidFill>
              </a:rPr>
              <a:t>Focus on function and fruit, not position and title.</a:t>
            </a:r>
          </a:p>
          <a:p>
            <a:r>
              <a:rPr lang="en-US" b="1" dirty="0">
                <a:solidFill>
                  <a:schemeClr val="tx1"/>
                </a:solidFill>
              </a:rPr>
              <a:t>Key: </a:t>
            </a:r>
            <a:r>
              <a:rPr lang="en-US" dirty="0">
                <a:solidFill>
                  <a:schemeClr val="tx1"/>
                </a:solidFill>
              </a:rPr>
              <a:t>The main goal is equipping others – Eph. 4:12</a:t>
            </a:r>
          </a:p>
        </p:txBody>
      </p:sp>
    </p:spTree>
    <p:extLst>
      <p:ext uri="{BB962C8B-B14F-4D97-AF65-F5344CB8AC3E}">
        <p14:creationId xmlns:p14="http://schemas.microsoft.com/office/powerpoint/2010/main" val="3066272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Two Hour Format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It’s important to start and stop on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20 min Intro and Worship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10 min Outreach worker (or other) shares short teaching or exhortation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20 min Teaching; live or video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5-15 min Personal self study (depends on topic or curriculum)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20 min Clusters of 3-4 discuss (do large group discussion at times)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15 </a:t>
            </a:r>
            <a:r>
              <a:rPr lang="en-US">
                <a:solidFill>
                  <a:schemeClr val="tx1"/>
                </a:solidFill>
              </a:rPr>
              <a:t>min Clusters (Mini-groups) </a:t>
            </a:r>
            <a:r>
              <a:rPr lang="en-US" dirty="0">
                <a:solidFill>
                  <a:schemeClr val="tx1"/>
                </a:solidFill>
              </a:rPr>
              <a:t>pray for each 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10 min Other ministry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10 min Group prayer or activity</a:t>
            </a:r>
          </a:p>
          <a:p>
            <a:r>
              <a:rPr lang="en-US" b="1" dirty="0">
                <a:solidFill>
                  <a:schemeClr val="tx1"/>
                </a:solidFill>
              </a:rPr>
              <a:t>KEY: </a:t>
            </a:r>
            <a:r>
              <a:rPr lang="en-US" dirty="0">
                <a:solidFill>
                  <a:schemeClr val="tx1"/>
                </a:solidFill>
              </a:rPr>
              <a:t>For most meetings, have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at least 20 min of sharing with mini-groups of 3 or 4 to enable people to connect.</a:t>
            </a:r>
          </a:p>
        </p:txBody>
      </p:sp>
    </p:spTree>
    <p:extLst>
      <p:ext uri="{BB962C8B-B14F-4D97-AF65-F5344CB8AC3E}">
        <p14:creationId xmlns:p14="http://schemas.microsoft.com/office/powerpoint/2010/main" val="2973670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Group Life Cycle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It takes TIME to develop people</a:t>
            </a:r>
            <a:r>
              <a:rPr lang="en-US" dirty="0">
                <a:solidFill>
                  <a:schemeClr val="tx1"/>
                </a:solidFill>
              </a:rPr>
              <a:t>, especially if they have no previous ministry experience or are new believers. The groups multiply each year.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Months 1-3 The group does Destiny Finder, group gets to know each other.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Months 3-4 The five team members recruit and begin training assistants.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Months 4-9 The assistants are apprenticed / trained on-the-job, and over time the assistants are able to take over and fulfill the role themselves.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The group can use almost any curriculum </a:t>
            </a:r>
            <a:r>
              <a:rPr lang="en-US" b="1" dirty="0">
                <a:solidFill>
                  <a:schemeClr val="tx1"/>
                </a:solidFill>
              </a:rPr>
              <a:t>as long as </a:t>
            </a:r>
            <a:r>
              <a:rPr lang="en-US" dirty="0">
                <a:solidFill>
                  <a:schemeClr val="tx1"/>
                </a:solidFill>
              </a:rPr>
              <a:t>the focus remains on interaction and development. The team continues to meet with people individually to develop them into their destiny and mobilizing for service.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Months 10-12 Break, prepare for launch of new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Next year: The new team is able to launch a new group. Or team members can be matched up with more experienced leaders to form the new teams.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601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Relational Evangelism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Relational or lifestyle evangelism is the key to babies in the house!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Most people come to faith through friendship relationship with a Christian.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Many believers have little or no meaningful friendships with non-Christians.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Must build trust for people to be open to hear the message and be willing to change beliefs.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Small groups are the “platform” for outreach, but not primarily to invite people to the regular group meeting.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Members of the group need to reach out to their Sphere of Influence (SOI) and develop friendships which lead to opportunities to share faith and love.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SOI are the people you have regular contact with: family, friends, co-workers, activity group members, neighbors, family of friends.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599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Small Group Events and Outreach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Fun, casual events facilitate community and interaction with one’s sphere of influence.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group does special events with its members or other groups: parties, picnics, worship nights etc. (casual and relational, with food and drink)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Group does “bridge” events: fun, casual relational events that group members can invite non-Christian friends to, to increase connection with Christians in their SOI.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Invite some Christians from the group, some non-Christians.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provides opportunities to interact with people and minister to them.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Examples: parties, barbeques, service projects, dinners, sports events gatherings such as Super Bowl or World Cup.</a:t>
            </a:r>
          </a:p>
          <a:p>
            <a:r>
              <a:rPr lang="en-US" b="1" dirty="0">
                <a:solidFill>
                  <a:schemeClr val="tx1"/>
                </a:solidFill>
              </a:rPr>
              <a:t>Key: </a:t>
            </a:r>
            <a:r>
              <a:rPr lang="en-US" dirty="0">
                <a:solidFill>
                  <a:schemeClr val="tx1"/>
                </a:solidFill>
              </a:rPr>
              <a:t>Focus on building trust, relational evangelism, lifestyle not event.</a:t>
            </a:r>
          </a:p>
        </p:txBody>
      </p:sp>
    </p:spTree>
    <p:extLst>
      <p:ext uri="{BB962C8B-B14F-4D97-AF65-F5344CB8AC3E}">
        <p14:creationId xmlns:p14="http://schemas.microsoft.com/office/powerpoint/2010/main" val="3521511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DF Small Group Program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Comprehensive approach focused on development and multiplication</a:t>
            </a:r>
          </a:p>
          <a:p>
            <a:r>
              <a:rPr lang="en-US" dirty="0">
                <a:solidFill>
                  <a:schemeClr val="tx1"/>
                </a:solidFill>
              </a:rPr>
              <a:t>Includes everything </a:t>
            </a:r>
            <a:r>
              <a:rPr lang="en-US">
                <a:solidFill>
                  <a:schemeClr val="tx1"/>
                </a:solidFill>
              </a:rPr>
              <a:t>to launch and run a DF group: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DF Workshop Videos</a:t>
            </a:r>
            <a:r>
              <a:rPr lang="en-US" dirty="0">
                <a:solidFill>
                  <a:schemeClr val="tx1"/>
                </a:solidFill>
              </a:rPr>
              <a:t>: 8 30-min HD teaching by Michael Brodeur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Destiny Finder </a:t>
            </a:r>
            <a:r>
              <a:rPr lang="en-US" b="1" i="1" dirty="0">
                <a:solidFill>
                  <a:schemeClr val="tx1"/>
                </a:solidFill>
              </a:rPr>
              <a:t>Journey Guide PRO </a:t>
            </a:r>
            <a:r>
              <a:rPr lang="en-US" dirty="0">
                <a:solidFill>
                  <a:schemeClr val="tx1"/>
                </a:solidFill>
              </a:rPr>
              <a:t>online tool: assessments, life mapping (each group member needs their own online account)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Workbook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Leader Guide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Handout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Flyer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Email Templates </a:t>
            </a:r>
            <a:r>
              <a:rPr lang="en-US" dirty="0">
                <a:solidFill>
                  <a:schemeClr val="tx1"/>
                </a:solidFill>
              </a:rPr>
              <a:t>for reminders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Profiler Questions and Gift Descriptions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Other Training is available (Small Group </a:t>
            </a:r>
            <a:r>
              <a:rPr lang="en-US" dirty="0" err="1">
                <a:solidFill>
                  <a:schemeClr val="tx1"/>
                </a:solidFill>
              </a:rPr>
              <a:t>MasterClasses</a:t>
            </a:r>
            <a:r>
              <a:rPr lang="en-US" dirty="0">
                <a:solidFill>
                  <a:schemeClr val="tx1"/>
                </a:solidFill>
              </a:rPr>
              <a:t>, etc. on pastorscoach.com).</a:t>
            </a:r>
          </a:p>
        </p:txBody>
      </p:sp>
    </p:spTree>
    <p:extLst>
      <p:ext uri="{BB962C8B-B14F-4D97-AF65-F5344CB8AC3E}">
        <p14:creationId xmlns:p14="http://schemas.microsoft.com/office/powerpoint/2010/main" val="4070413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Q &amp; 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446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Next Step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Pastors:</a:t>
            </a:r>
            <a:r>
              <a:rPr lang="en-US" sz="2800" dirty="0">
                <a:solidFill>
                  <a:schemeClr val="tx1"/>
                </a:solidFill>
              </a:rPr>
              <a:t> Could you use some help shifting your church to be more apostolic and growing?</a:t>
            </a:r>
          </a:p>
          <a:p>
            <a:r>
              <a:rPr lang="en-US" sz="2800" dirty="0">
                <a:solidFill>
                  <a:schemeClr val="tx1"/>
                </a:solidFill>
              </a:rPr>
              <a:t>We’ve given you some of the keys, concepts and models.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You can apply them as best as you can by yourself and press forward on your journey.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Or you can have someone who’s been there help you.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Small Group Leaders:</a:t>
            </a:r>
            <a:r>
              <a:rPr lang="en-US" sz="2800" dirty="0">
                <a:solidFill>
                  <a:schemeClr val="tx1"/>
                </a:solidFill>
              </a:rPr>
              <a:t> Do you want help doing a small group? We’ll cover that at the end.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49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Pastors: We can help!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We can help you make the shift to a dynamic church that is multiplying healthy disciples, leaders and ministries.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Our answer is the Church Growth Track with the </a:t>
            </a:r>
            <a:r>
              <a:rPr lang="en-US" sz="2800" b="1" i="1" dirty="0">
                <a:solidFill>
                  <a:schemeClr val="tx1"/>
                </a:solidFill>
              </a:rPr>
              <a:t>Boot Camp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It’s a unique training experience that provides a proven process you can follow to shift your church.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It’s Biblical, strategic, spiritual, practical… and affordable.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There is nothing else like it available (especially with live group coaching)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593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 Includes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Step 1 is a three month Live Boot Camp.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Steps 2-5 take place over the next 2-3 years as you implement the program.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We’ll be launching a Group Coaching Program and a One-On-One Coaching Program after the Boot Camp.</a:t>
            </a:r>
          </a:p>
        </p:txBody>
      </p:sp>
    </p:spTree>
    <p:extLst>
      <p:ext uri="{BB962C8B-B14F-4D97-AF65-F5344CB8AC3E}">
        <p14:creationId xmlns:p14="http://schemas.microsoft.com/office/powerpoint/2010/main" val="3909287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0D31EA-8FDC-44F4-BB9D-65105AD89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912" y="90487"/>
            <a:ext cx="8258175" cy="66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15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5 Growth Steps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 fontScale="55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100" b="1" dirty="0">
                <a:solidFill>
                  <a:schemeClr val="tx1"/>
                </a:solidFill>
              </a:rPr>
              <a:t>Step 1: </a:t>
            </a:r>
            <a:r>
              <a:rPr lang="en-US" sz="3600" dirty="0">
                <a:solidFill>
                  <a:schemeClr val="tx1"/>
                </a:solidFill>
              </a:rPr>
              <a:t>Boot Camp 12 wks. - Senior pastor gets basic concepts, models, best practices, small group model, makes the shift personally.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100" b="1" dirty="0">
                <a:solidFill>
                  <a:schemeClr val="tx1"/>
                </a:solidFill>
              </a:rPr>
              <a:t>Step 2: </a:t>
            </a:r>
            <a:r>
              <a:rPr lang="en-US" sz="3600" dirty="0">
                <a:solidFill>
                  <a:schemeClr val="tx1"/>
                </a:solidFill>
              </a:rPr>
              <a:t>Pilot group 12 wks. – Pastor takes leadership team through Destiny Finder, sm. group model, trains them to develop people and lead groups.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100" b="1" dirty="0">
                <a:solidFill>
                  <a:schemeClr val="tx1"/>
                </a:solidFill>
              </a:rPr>
              <a:t>Step 3: </a:t>
            </a:r>
            <a:r>
              <a:rPr lang="en-US" sz="3600" dirty="0">
                <a:solidFill>
                  <a:schemeClr val="tx1"/>
                </a:solidFill>
              </a:rPr>
              <a:t>2</a:t>
            </a:r>
            <a:r>
              <a:rPr lang="en-US" sz="3600" baseline="30000" dirty="0">
                <a:solidFill>
                  <a:schemeClr val="tx1"/>
                </a:solidFill>
              </a:rPr>
              <a:t>nd</a:t>
            </a:r>
            <a:r>
              <a:rPr lang="en-US" sz="3600" dirty="0">
                <a:solidFill>
                  <a:schemeClr val="tx1"/>
                </a:solidFill>
              </a:rPr>
              <a:t> Gen Groups 9 mos. – Pilot Group launches groups for the church, do Destiny Finder, lead great meetings, start developing people.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Reach and Keep – Members reach their Sphere of Influence, some get saved, added to the groups. Church does events, enfolding etc.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Develop Leaders – In each group, the team develops assistants using apprenticeship model.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100" b="1" dirty="0">
                <a:solidFill>
                  <a:schemeClr val="tx1"/>
                </a:solidFill>
              </a:rPr>
              <a:t>Step 4: </a:t>
            </a:r>
            <a:r>
              <a:rPr lang="en-US" sz="3600" dirty="0">
                <a:solidFill>
                  <a:schemeClr val="tx1"/>
                </a:solidFill>
              </a:rPr>
              <a:t>3</a:t>
            </a:r>
            <a:r>
              <a:rPr lang="en-US" sz="3600" baseline="30000" dirty="0">
                <a:solidFill>
                  <a:schemeClr val="tx1"/>
                </a:solidFill>
              </a:rPr>
              <a:t>rd</a:t>
            </a:r>
            <a:r>
              <a:rPr lang="en-US" sz="3600" dirty="0">
                <a:solidFill>
                  <a:schemeClr val="tx1"/>
                </a:solidFill>
              </a:rPr>
              <a:t> Gen Groups 9 mos. – New teams launch new groups, leads great meetings, develops new leaders, etc.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500" b="1" dirty="0">
                <a:solidFill>
                  <a:schemeClr val="tx1"/>
                </a:solidFill>
              </a:rPr>
              <a:t>Step 5: </a:t>
            </a:r>
            <a:r>
              <a:rPr lang="en-US" sz="3600" dirty="0">
                <a:solidFill>
                  <a:schemeClr val="tx1"/>
                </a:solidFill>
              </a:rPr>
              <a:t>Multiply – Continue multiplying everything, launch new ministries, marketplace emphasis, send missionaries, plant churches.</a:t>
            </a:r>
          </a:p>
        </p:txBody>
      </p:sp>
    </p:spTree>
    <p:extLst>
      <p:ext uri="{BB962C8B-B14F-4D97-AF65-F5344CB8AC3E}">
        <p14:creationId xmlns:p14="http://schemas.microsoft.com/office/powerpoint/2010/main" val="3967483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Process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tx1"/>
                </a:solidFill>
              </a:rPr>
              <a:t>Teach the pastor the essential keys to church health and growth following </a:t>
            </a:r>
            <a:r>
              <a:rPr lang="en-US" sz="3600">
                <a:solidFill>
                  <a:schemeClr val="tx1"/>
                </a:solidFill>
              </a:rPr>
              <a:t>the 5 </a:t>
            </a:r>
            <a:r>
              <a:rPr lang="en-US" sz="3600" dirty="0">
                <a:solidFill>
                  <a:schemeClr val="tx1"/>
                </a:solidFill>
              </a:rPr>
              <a:t>Steps.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tx1"/>
                </a:solidFill>
              </a:rPr>
              <a:t>Help him/her make the shift personally.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tx1"/>
                </a:solidFill>
              </a:rPr>
              <a:t>Reproduce that in the leadership team.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tx1"/>
                </a:solidFill>
              </a:rPr>
              <a:t>Reproduce that in every member.</a:t>
            </a:r>
          </a:p>
        </p:txBody>
      </p:sp>
    </p:spTree>
    <p:extLst>
      <p:ext uri="{BB962C8B-B14F-4D97-AF65-F5344CB8AC3E}">
        <p14:creationId xmlns:p14="http://schemas.microsoft.com/office/powerpoint/2010/main" val="17312683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Step 1: the Boot Camp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Step 1 is the </a:t>
            </a:r>
            <a:r>
              <a:rPr lang="en-US" sz="2800" b="1" i="1" dirty="0">
                <a:solidFill>
                  <a:schemeClr val="tx1"/>
                </a:solidFill>
              </a:rPr>
              <a:t>Boot Camp </a:t>
            </a:r>
            <a:r>
              <a:rPr lang="en-US" sz="2800" b="1" i="1" dirty="0" err="1">
                <a:solidFill>
                  <a:schemeClr val="tx1"/>
                </a:solidFill>
              </a:rPr>
              <a:t>Yr</a:t>
            </a:r>
            <a:r>
              <a:rPr lang="en-US" sz="2800" b="1" i="1" dirty="0">
                <a:solidFill>
                  <a:schemeClr val="tx1"/>
                </a:solidFill>
              </a:rPr>
              <a:t> 1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It’s 12 weeks that will revolutionize your leadership.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Goal: Give the senior pastor a </a:t>
            </a:r>
            <a:r>
              <a:rPr lang="en-US" sz="2800" b="1" dirty="0">
                <a:solidFill>
                  <a:schemeClr val="tx1"/>
                </a:solidFill>
              </a:rPr>
              <a:t>plan </a:t>
            </a:r>
            <a:r>
              <a:rPr lang="en-US" sz="2800" dirty="0">
                <a:solidFill>
                  <a:schemeClr val="tx1"/>
                </a:solidFill>
              </a:rPr>
              <a:t>to follow that builds a developmental process so that every person in the church becomes a healthy disciple who fulfills their calling and reproduces. 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346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Live Boot Camp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This is the best of the best of our material and training!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12 weeks live 90-minute training session each week online (Zoom).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12 weeks optional live group coaching call for support, Q&amp;A.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Complete detailed Action Plan covering the first 2 years of transition.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Online Road Map with all assignments and schedule.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Complete </a:t>
            </a:r>
            <a:r>
              <a:rPr lang="en-US" i="1" dirty="0">
                <a:solidFill>
                  <a:schemeClr val="tx1"/>
                </a:solidFill>
              </a:rPr>
              <a:t>Destiny Finder Small Group Program</a:t>
            </a:r>
            <a:r>
              <a:rPr lang="en-US" dirty="0">
                <a:solidFill>
                  <a:schemeClr val="tx1"/>
                </a:solidFill>
              </a:rPr>
              <a:t>: online tool, 8 videos, Leader Guide, Workbook, email templates, flyer, handout, more.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Quintessential Church Revolution </a:t>
            </a:r>
            <a:r>
              <a:rPr lang="en-US" dirty="0">
                <a:solidFill>
                  <a:schemeClr val="tx1"/>
                </a:solidFill>
              </a:rPr>
              <a:t>Book: Boot Camp textbook, 260 pages.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Additional video courses.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Email, phone, Help ticket support.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Lifetime access to the included training videos and additional video courses.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Averages 3-4 hours of work per week (includes the weekly training).</a:t>
            </a:r>
          </a:p>
        </p:txBody>
      </p:sp>
    </p:spTree>
    <p:extLst>
      <p:ext uri="{BB962C8B-B14F-4D97-AF65-F5344CB8AC3E}">
        <p14:creationId xmlns:p14="http://schemas.microsoft.com/office/powerpoint/2010/main" val="25237791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Boot Camp Class Topics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Teaching that’s spiritual, strategic, biblical AND practical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Shifting from pastoral to apostolic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Implementing the Quintessential “Fivefold” Ministry Gifts in your church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Doing church as a spiritual family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Creating a dynamic church culture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Developing people using Destiny Finder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Developing leaders using our 5-step Leader Development model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Developing teams and realigning your elder team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Launching small groups that develop people and multiply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Reaching and keeping new people – achieving 50% yearly growth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Multiplying leaders, groups, ministries, facilities, missions</a:t>
            </a:r>
          </a:p>
        </p:txBody>
      </p:sp>
    </p:spTree>
    <p:extLst>
      <p:ext uri="{BB962C8B-B14F-4D97-AF65-F5344CB8AC3E}">
        <p14:creationId xmlns:p14="http://schemas.microsoft.com/office/powerpoint/2010/main" val="16345869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Road Map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841" y="1537130"/>
            <a:ext cx="6124317" cy="527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929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Module Assignments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606" y="1622889"/>
            <a:ext cx="5270644" cy="506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32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199" y="345834"/>
            <a:ext cx="11060723" cy="1096046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Includes the </a:t>
            </a:r>
            <a:r>
              <a:rPr lang="en-US" sz="3600" i="1" dirty="0"/>
              <a:t>Destiny Finder Small Group Program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Powerful small groups that go way beyond the typical small group</a:t>
            </a:r>
            <a:r>
              <a:rPr lang="en-US" b="1" i="1" dirty="0">
                <a:solidFill>
                  <a:schemeClr val="tx1"/>
                </a:solidFill>
              </a:rPr>
              <a:t>:</a:t>
            </a:r>
            <a:endParaRPr lang="en-US" i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Video Teaching: </a:t>
            </a:r>
            <a:r>
              <a:rPr lang="en-US" dirty="0">
                <a:solidFill>
                  <a:schemeClr val="tx1"/>
                </a:solidFill>
              </a:rPr>
              <a:t>Eight 30-min videos covering the entire destiny process.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Destiny Finder </a:t>
            </a:r>
            <a:r>
              <a:rPr lang="en-US" i="1" dirty="0">
                <a:solidFill>
                  <a:schemeClr val="tx1"/>
                </a:solidFill>
              </a:rPr>
              <a:t>Journey Guide PRO </a:t>
            </a:r>
            <a:r>
              <a:rPr lang="en-US" dirty="0">
                <a:solidFill>
                  <a:schemeClr val="tx1"/>
                </a:solidFill>
              </a:rPr>
              <a:t>tool for developing people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Profiler, Mapper and Tracker assessments and modules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https://destinyfinder.com/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Leader Guide </a:t>
            </a:r>
            <a:r>
              <a:rPr lang="en-US" dirty="0">
                <a:solidFill>
                  <a:schemeClr val="tx1"/>
                </a:solidFill>
              </a:rPr>
              <a:t>25 </a:t>
            </a:r>
            <a:r>
              <a:rPr lang="en-US" dirty="0" err="1">
                <a:solidFill>
                  <a:schemeClr val="tx1"/>
                </a:solidFill>
              </a:rPr>
              <a:t>pp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Workbook</a:t>
            </a:r>
            <a:r>
              <a:rPr lang="en-US" dirty="0">
                <a:solidFill>
                  <a:schemeClr val="tx1"/>
                </a:solidFill>
              </a:rPr>
              <a:t> 48 </a:t>
            </a:r>
            <a:r>
              <a:rPr lang="en-US" dirty="0" err="1">
                <a:solidFill>
                  <a:schemeClr val="tx1"/>
                </a:solidFill>
              </a:rPr>
              <a:t>pp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Email</a:t>
            </a:r>
            <a:r>
              <a:rPr lang="en-US" dirty="0">
                <a:solidFill>
                  <a:schemeClr val="tx1"/>
                </a:solidFill>
              </a:rPr>
              <a:t> templates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Handout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i="1" dirty="0">
                <a:solidFill>
                  <a:schemeClr val="tx1"/>
                </a:solidFill>
              </a:rPr>
              <a:t>Flyer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List of all assessment questions and complete gift descriptions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Complete </a:t>
            </a:r>
            <a:r>
              <a:rPr lang="en-US" i="1" dirty="0">
                <a:solidFill>
                  <a:schemeClr val="tx1"/>
                </a:solidFill>
              </a:rPr>
              <a:t>Destiny Finder book </a:t>
            </a:r>
            <a:r>
              <a:rPr lang="en-US" dirty="0">
                <a:solidFill>
                  <a:schemeClr val="tx1"/>
                </a:solidFill>
              </a:rPr>
              <a:t>(220 pp)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Go to </a:t>
            </a:r>
            <a:r>
              <a:rPr lang="en-US" dirty="0">
                <a:solidFill>
                  <a:schemeClr val="tx1"/>
                </a:solidFill>
                <a:hlinkClick r:id="rId4"/>
              </a:rPr>
              <a:t>https://destinyfinder.com/smallgroups/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7333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Boot Camp Starts April 18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This is an amazing 12-week training experience.</a:t>
            </a:r>
          </a:p>
          <a:p>
            <a:r>
              <a:rPr lang="en-US" sz="3600" dirty="0">
                <a:solidFill>
                  <a:schemeClr val="tx1"/>
                </a:solidFill>
              </a:rPr>
              <a:t>Boot Camp Training Sessions: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Tues April 18-July 6 from 9-10:30 AM Pacific 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Group Coaching and Support Call (Optional)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Thursdays from 9-10 AM Pacific Time</a:t>
            </a:r>
            <a:endParaRPr lang="en-US" sz="3600" i="1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More info and sign up: </a:t>
            </a:r>
            <a:r>
              <a:rPr lang="en-US" sz="3600" dirty="0">
                <a:solidFill>
                  <a:schemeClr val="tx1"/>
                </a:solidFill>
                <a:hlinkClick r:id="rId3"/>
              </a:rPr>
              <a:t>https://pastorscoach.com/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5683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Boot Camp Pricing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This is the best of the best of our material and resources! Includes: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12-week program with the live class, courses, </a:t>
            </a:r>
            <a:r>
              <a:rPr lang="en-US" i="1" dirty="0">
                <a:solidFill>
                  <a:schemeClr val="tx1"/>
                </a:solidFill>
              </a:rPr>
              <a:t>Destiny Finder Small Group Program</a:t>
            </a:r>
            <a:r>
              <a:rPr lang="en-US" dirty="0">
                <a:solidFill>
                  <a:schemeClr val="tx1"/>
                </a:solidFill>
              </a:rPr>
              <a:t>, Small Group Leader Training, lifetime access to the material.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Only offered live once. It will be recorded and included in other programs.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Total value: $5000.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Boot Camp Investment: $1997 or 3 x $749 (3 monthly payments).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Go to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pastorscoach.com</a:t>
            </a:r>
            <a:r>
              <a:rPr lang="en-US" dirty="0">
                <a:solidFill>
                  <a:schemeClr val="tx1"/>
                </a:solidFill>
              </a:rPr>
              <a:t>, select the option, complete the order.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Offer for Webinar participants: If you sign up by April 10 you will receive two free personal one-on-one coaching calls (reg. $400).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Special Offer expires Mon April 10 at midnight! ***</a:t>
            </a:r>
          </a:p>
        </p:txBody>
      </p:sp>
    </p:spTree>
    <p:extLst>
      <p:ext uri="{BB962C8B-B14F-4D97-AF65-F5344CB8AC3E}">
        <p14:creationId xmlns:p14="http://schemas.microsoft.com/office/powerpoint/2010/main" val="37567173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Testimonies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There is nothing else quite like this available anywhere!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"Pastor's Coach shaped our journey as we prepared to plant a church.“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-- Banning </a:t>
            </a:r>
            <a:r>
              <a:rPr lang="en-US" dirty="0" err="1">
                <a:solidFill>
                  <a:schemeClr val="tx1"/>
                </a:solidFill>
              </a:rPr>
              <a:t>Liebscher</a:t>
            </a:r>
            <a:r>
              <a:rPr lang="en-US" dirty="0">
                <a:solidFill>
                  <a:schemeClr val="tx1"/>
                </a:solidFill>
              </a:rPr>
              <a:t>, Director, Jesus Culture Church Sacramento CA USA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Paul </a:t>
            </a:r>
            <a:r>
              <a:rPr lang="en-US" dirty="0" err="1">
                <a:solidFill>
                  <a:schemeClr val="tx1"/>
                </a:solidFill>
              </a:rPr>
              <a:t>Berteig</a:t>
            </a:r>
            <a:r>
              <a:rPr lang="en-US" dirty="0">
                <a:solidFill>
                  <a:schemeClr val="tx1"/>
                </a:solidFill>
              </a:rPr>
              <a:t>, pastor of Genesis Community Church in Prince George Canada: </a:t>
            </a:r>
            <a:r>
              <a:rPr lang="en-US" dirty="0">
                <a:hlinkClick r:id="rId3"/>
              </a:rPr>
              <a:t>https://pastorscoach.com/video/boot-camp-testimony-paul-berteig/</a:t>
            </a:r>
            <a:endParaRPr lang="en-US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“20 years in ministry, seven as a Senior Pastor… But I have NEVER come across anything like Pastor’s Coach.  I’m only one month into their 2 year Q2Q Church Growth Track, but I am fast becoming convinced that this is THE BEST MATERIAL and MOST EXTRAORDINARY COACHING that I have EVER come across.  Do yourself a </a:t>
            </a:r>
            <a:r>
              <a:rPr lang="en-US" i="1" dirty="0" err="1">
                <a:solidFill>
                  <a:schemeClr val="tx1"/>
                </a:solidFill>
              </a:rPr>
              <a:t>favour</a:t>
            </a:r>
            <a:r>
              <a:rPr lang="en-US" i="1" dirty="0">
                <a:solidFill>
                  <a:schemeClr val="tx1"/>
                </a:solidFill>
              </a:rPr>
              <a:t> - connect with Pastors Coach - it’ll be one of the best and most defining decisions of your ministry.“ </a:t>
            </a:r>
            <a:r>
              <a:rPr lang="en-US" dirty="0">
                <a:solidFill>
                  <a:schemeClr val="tx1"/>
                </a:solidFill>
              </a:rPr>
              <a:t>--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Luke Harris, Senior Pastor, Empower Church - The Shire, </a:t>
            </a:r>
            <a:r>
              <a:rPr lang="en-US" dirty="0" err="1">
                <a:solidFill>
                  <a:schemeClr val="tx1"/>
                </a:solidFill>
              </a:rPr>
              <a:t>Cronulla</a:t>
            </a:r>
            <a:r>
              <a:rPr lang="en-US" dirty="0">
                <a:solidFill>
                  <a:schemeClr val="tx1"/>
                </a:solidFill>
              </a:rPr>
              <a:t>, Australia.</a:t>
            </a:r>
          </a:p>
        </p:txBody>
      </p:sp>
    </p:spTree>
    <p:extLst>
      <p:ext uri="{BB962C8B-B14F-4D97-AF65-F5344CB8AC3E}">
        <p14:creationId xmlns:p14="http://schemas.microsoft.com/office/powerpoint/2010/main" val="40987881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More Testimonies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There is nothing else quite like this available anywhere!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“Glen, I want to express my huge appreciation to you and Michael for the Pastor’s Coach program. I want to let you know that I get it. It’s not a program. </a:t>
            </a:r>
            <a:r>
              <a:rPr lang="en-US" b="1" i="1" dirty="0">
                <a:solidFill>
                  <a:schemeClr val="tx1"/>
                </a:solidFill>
              </a:rPr>
              <a:t>It’s a total paradigm shift for ministry</a:t>
            </a:r>
            <a:r>
              <a:rPr lang="en-US" i="1" dirty="0">
                <a:solidFill>
                  <a:schemeClr val="tx1"/>
                </a:solidFill>
              </a:rPr>
              <a:t>, out of traditionalism and into the leadership model and church building strategy that Jesus intended. I get the big picture. The moment I heard that Michael spent 20+ hours per week in face-to-face mentoring, my life was changed forever and there’s no going back. When I understood that personal leadership development and small group team ministry were higher priority than the weekend service, my life changed forever. No going back. Thank you both! </a:t>
            </a:r>
            <a:r>
              <a:rPr lang="en-US" dirty="0">
                <a:solidFill>
                  <a:schemeClr val="tx1"/>
                </a:solidFill>
              </a:rPr>
              <a:t>-- Mike Harding, Senior Pastor, Love Gospel Church, Apache Junction, Arizona, USA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“…</a:t>
            </a:r>
            <a:r>
              <a:rPr lang="en-US" i="1" dirty="0">
                <a:solidFill>
                  <a:schemeClr val="tx1"/>
                </a:solidFill>
              </a:rPr>
              <a:t>You guys are literally helping to shape us from the ground up..."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-- Adam Mathias, Pastor, Kindle Church, </a:t>
            </a:r>
            <a:r>
              <a:rPr lang="en-US" dirty="0" err="1">
                <a:solidFill>
                  <a:schemeClr val="tx1"/>
                </a:solidFill>
              </a:rPr>
              <a:t>Pontypridd</a:t>
            </a:r>
            <a:r>
              <a:rPr lang="en-US" dirty="0">
                <a:solidFill>
                  <a:schemeClr val="tx1"/>
                </a:solidFill>
              </a:rPr>
              <a:t>, Wales, UK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2397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Contact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Please contact us with any questions or meeting requests: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can do a zoom or Skype meeting with your team or elder board to talk about how this will work for your church or ministry.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Call us at +1 (916) 467-9934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Email us at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info@pastorscoach.com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tx1"/>
                </a:solidFill>
              </a:rPr>
              <a:t>Destiny Finder Small Group Program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  <a:hlinkClick r:id="rId4"/>
              </a:rPr>
              <a:t>https://destinyfinder.com/smallgroups/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1316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Boot Camp Starts April 18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This is an amazing 12-week training experience.</a:t>
            </a:r>
          </a:p>
          <a:p>
            <a:r>
              <a:rPr lang="en-US" sz="3600" dirty="0">
                <a:solidFill>
                  <a:schemeClr val="tx1"/>
                </a:solidFill>
              </a:rPr>
              <a:t>Boot Camp Training Sessions: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Tues April 18-July 6 from 9-10:30 AM Pacific 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Group Coaching and Support Call (Optional)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Thursdays from 9-10 AM Pacific Time</a:t>
            </a:r>
            <a:endParaRPr lang="en-US" sz="3600" i="1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More info and sign up: </a:t>
            </a:r>
            <a:r>
              <a:rPr lang="en-US" sz="3600" dirty="0">
                <a:solidFill>
                  <a:schemeClr val="tx1"/>
                </a:solidFill>
                <a:hlinkClick r:id="rId3"/>
              </a:rPr>
              <a:t>https://pastorscoach.com/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46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Boot Camp Pricing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This is the best of the best of our material and resources! Includes: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12-week program with the live class, courses, </a:t>
            </a:r>
            <a:r>
              <a:rPr lang="en-US" i="1" dirty="0">
                <a:solidFill>
                  <a:schemeClr val="tx1"/>
                </a:solidFill>
              </a:rPr>
              <a:t>Destiny Finder Small Group Program</a:t>
            </a:r>
            <a:r>
              <a:rPr lang="en-US" dirty="0">
                <a:solidFill>
                  <a:schemeClr val="tx1"/>
                </a:solidFill>
              </a:rPr>
              <a:t>, Small Group Leader Training, lifetime access to the material.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Only offered live once. It will be recorded and included in other programs.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Total value: $5000.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Boot Camp Investment: $1997 or 3 x $749 (3 monthly payments).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Go to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pastorscoach.com</a:t>
            </a:r>
            <a:r>
              <a:rPr lang="en-US" dirty="0">
                <a:solidFill>
                  <a:schemeClr val="tx1"/>
                </a:solidFill>
              </a:rPr>
              <a:t>, select the option, complete the order.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Offer for Webinar participants: If you sign up by April 10 you will receive two free personal one-on-one coaching calls (reg. $400).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Special Offer expires Mon April 10 at midnight! ***</a:t>
            </a:r>
          </a:p>
        </p:txBody>
      </p:sp>
    </p:spTree>
    <p:extLst>
      <p:ext uri="{BB962C8B-B14F-4D97-AF65-F5344CB8AC3E}">
        <p14:creationId xmlns:p14="http://schemas.microsoft.com/office/powerpoint/2010/main" val="120670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Pastor Testimony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 fontScale="70000" lnSpcReduction="20000"/>
          </a:bodyPr>
          <a:lstStyle/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tx1"/>
                </a:solidFill>
              </a:rPr>
              <a:t>Michael and Glen, I want to express my huge appreciation to you for the Pastor's Coach program. I want to let you know that I get it.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tx1"/>
                </a:solidFill>
              </a:rPr>
              <a:t>It’s not a program. It’s a total paradigm shift for ministry, out of traditionalism and into the leadership model and church building strategy that Jesus intended. I get the big picture.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tx1"/>
                </a:solidFill>
              </a:rPr>
              <a:t>The moment I heard that Michael spent 20+ hours per week in face-to-face mentoring, my life was changed forever and there’s no going back. When I understood that personal leadership development and small group team ministry were higher priority than the weekend service, my life changed forever. No going back. Thank you both!</a:t>
            </a:r>
            <a:r>
              <a:rPr lang="en-US" sz="3600" dirty="0">
                <a:solidFill>
                  <a:schemeClr val="tx1"/>
                </a:solidFill>
              </a:rPr>
              <a:t> 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-- Mike Harding, Senior Pastor, Love Gospel Church, Apache Junction, Arizona, USA (Boot Camp March 2018)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3916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Questions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Why does it take 2-3 years to fully implement? This is a big shift, it takes a lot of time to change the culture in a church.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Can I do it on my own? Yes but working with a coach will greatly accelerate your progress.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Will it really work in my situation (culture, age group, rich/poor, etc.)?  Yes, we work with all types of churches around the world.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3332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A copy of these slides will be sent by email.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A recording of this webinar will be available.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Questions: Call us at </a:t>
            </a:r>
            <a:r>
              <a:rPr lang="en-US" sz="3600">
                <a:solidFill>
                  <a:schemeClr val="tx1"/>
                </a:solidFill>
              </a:rPr>
              <a:t>+1-916-671-0146 </a:t>
            </a:r>
            <a:r>
              <a:rPr lang="en-US" sz="3600" dirty="0">
                <a:solidFill>
                  <a:schemeClr val="tx1"/>
                </a:solidFill>
              </a:rPr>
              <a:t>(mobile or </a:t>
            </a:r>
            <a:r>
              <a:rPr lang="en-US" sz="3600" dirty="0" err="1">
                <a:solidFill>
                  <a:schemeClr val="tx1"/>
                </a:solidFill>
              </a:rPr>
              <a:t>WhatsApp</a:t>
            </a:r>
            <a:r>
              <a:rPr lang="en-US" sz="3600" dirty="0">
                <a:solidFill>
                  <a:schemeClr val="tx1"/>
                </a:solidFill>
              </a:rPr>
              <a:t>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Your future self is begging you to get on board!</a:t>
            </a:r>
          </a:p>
        </p:txBody>
      </p:sp>
    </p:spTree>
    <p:extLst>
      <p:ext uri="{BB962C8B-B14F-4D97-AF65-F5344CB8AC3E}">
        <p14:creationId xmlns:p14="http://schemas.microsoft.com/office/powerpoint/2010/main" val="16447493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Q&amp;A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Ask please!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1291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521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33638</TotalTime>
  <Words>4197</Words>
  <Application>Microsoft Office PowerPoint</Application>
  <PresentationFormat>Widescreen</PresentationFormat>
  <Paragraphs>336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Arial Black</vt:lpstr>
      <vt:lpstr>Calibri</vt:lpstr>
      <vt:lpstr>Lato</vt:lpstr>
      <vt:lpstr>Office Theme</vt:lpstr>
      <vt:lpstr>PowerPoint Presentation</vt:lpstr>
      <vt:lpstr>Overview</vt:lpstr>
      <vt:lpstr>Presenters</vt:lpstr>
      <vt:lpstr>What’s the Goal?</vt:lpstr>
      <vt:lpstr>What’s Not Working - Church</vt:lpstr>
      <vt:lpstr>What’s Not Working - Groups</vt:lpstr>
      <vt:lpstr>Jesus’ Model for Ministry</vt:lpstr>
      <vt:lpstr>The Early Church’s Model for Ministry</vt:lpstr>
      <vt:lpstr>The Apostle Paul’s Model for Ministry</vt:lpstr>
      <vt:lpstr>The “One Another” Ministry Verses</vt:lpstr>
      <vt:lpstr>Small Group vs. Large Group</vt:lpstr>
      <vt:lpstr>Overall Biblical Approach</vt:lpstr>
      <vt:lpstr>Q&amp;A</vt:lpstr>
      <vt:lpstr>The Destiny Approach</vt:lpstr>
      <vt:lpstr>PowerPoint Presentation</vt:lpstr>
      <vt:lpstr>Destiny Finder Small Group Model</vt:lpstr>
      <vt:lpstr>Small Group Team</vt:lpstr>
      <vt:lpstr>Two Hour Format</vt:lpstr>
      <vt:lpstr>Group Life Cycle</vt:lpstr>
      <vt:lpstr>Relational Evangelism</vt:lpstr>
      <vt:lpstr>Small Group Events and Outreach</vt:lpstr>
      <vt:lpstr>DF Small Group Program</vt:lpstr>
      <vt:lpstr>Q &amp; A</vt:lpstr>
      <vt:lpstr>Next Step</vt:lpstr>
      <vt:lpstr>Pastors: We can help!</vt:lpstr>
      <vt:lpstr>The  Includes</vt:lpstr>
      <vt:lpstr>PowerPoint Presentation</vt:lpstr>
      <vt:lpstr>The 5 Growth Steps</vt:lpstr>
      <vt:lpstr>The Process</vt:lpstr>
      <vt:lpstr>Step 1: the Boot Camp</vt:lpstr>
      <vt:lpstr>The Live Boot Camp</vt:lpstr>
      <vt:lpstr>Boot Camp Class Topics</vt:lpstr>
      <vt:lpstr>Road Map</vt:lpstr>
      <vt:lpstr>Module Assignments</vt:lpstr>
      <vt:lpstr>Includes the Destiny Finder Small Group Program</vt:lpstr>
      <vt:lpstr>Boot Camp Starts April 18</vt:lpstr>
      <vt:lpstr>Boot Camp Pricing</vt:lpstr>
      <vt:lpstr>Testimonies</vt:lpstr>
      <vt:lpstr>More Testimonies</vt:lpstr>
      <vt:lpstr>Contact</vt:lpstr>
      <vt:lpstr>Boot Camp Starts April 18</vt:lpstr>
      <vt:lpstr>Boot Camp Pricing</vt:lpstr>
      <vt:lpstr>Pastor Testimony</vt:lpstr>
      <vt:lpstr>Questions</vt:lpstr>
      <vt:lpstr>Conclusion</vt:lpstr>
      <vt:lpstr>Q&amp;A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Glen Reed</cp:lastModifiedBy>
  <cp:revision>481</cp:revision>
  <dcterms:created xsi:type="dcterms:W3CDTF">2018-05-02T06:50:38Z</dcterms:created>
  <dcterms:modified xsi:type="dcterms:W3CDTF">2023-04-06T00:20:01Z</dcterms:modified>
</cp:coreProperties>
</file>