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56"/>
  </p:notesMasterIdLst>
  <p:sldIdLst>
    <p:sldId id="257" r:id="rId2"/>
    <p:sldId id="520" r:id="rId3"/>
    <p:sldId id="519" r:id="rId4"/>
    <p:sldId id="486" r:id="rId5"/>
    <p:sldId id="522" r:id="rId6"/>
    <p:sldId id="430" r:id="rId7"/>
    <p:sldId id="524" r:id="rId8"/>
    <p:sldId id="542" r:id="rId9"/>
    <p:sldId id="543" r:id="rId10"/>
    <p:sldId id="429" r:id="rId11"/>
    <p:sldId id="403" r:id="rId12"/>
    <p:sldId id="431" r:id="rId13"/>
    <p:sldId id="428" r:id="rId14"/>
    <p:sldId id="521" r:id="rId15"/>
    <p:sldId id="523" r:id="rId16"/>
    <p:sldId id="526" r:id="rId17"/>
    <p:sldId id="533" r:id="rId18"/>
    <p:sldId id="427" r:id="rId19"/>
    <p:sldId id="534" r:id="rId20"/>
    <p:sldId id="478" r:id="rId21"/>
    <p:sldId id="537" r:id="rId22"/>
    <p:sldId id="538" r:id="rId23"/>
    <p:sldId id="535" r:id="rId24"/>
    <p:sldId id="462" r:id="rId25"/>
    <p:sldId id="439" r:id="rId26"/>
    <p:sldId id="539" r:id="rId27"/>
    <p:sldId id="331" r:id="rId28"/>
    <p:sldId id="333" r:id="rId29"/>
    <p:sldId id="536" r:id="rId30"/>
    <p:sldId id="470" r:id="rId31"/>
    <p:sldId id="475" r:id="rId32"/>
    <p:sldId id="473" r:id="rId33"/>
    <p:sldId id="468" r:id="rId34"/>
    <p:sldId id="419" r:id="rId35"/>
    <p:sldId id="474" r:id="rId36"/>
    <p:sldId id="472" r:id="rId37"/>
    <p:sldId id="488" r:id="rId38"/>
    <p:sldId id="489" r:id="rId39"/>
    <p:sldId id="491" r:id="rId40"/>
    <p:sldId id="492" r:id="rId41"/>
    <p:sldId id="493" r:id="rId42"/>
    <p:sldId id="494" r:id="rId43"/>
    <p:sldId id="544" r:id="rId44"/>
    <p:sldId id="545" r:id="rId45"/>
    <p:sldId id="507" r:id="rId46"/>
    <p:sldId id="500" r:id="rId47"/>
    <p:sldId id="509" r:id="rId48"/>
    <p:sldId id="508" r:id="rId49"/>
    <p:sldId id="502" r:id="rId50"/>
    <p:sldId id="503" r:id="rId51"/>
    <p:sldId id="485" r:id="rId52"/>
    <p:sldId id="501" r:id="rId53"/>
    <p:sldId id="256" r:id="rId54"/>
    <p:sldId id="271" r:id="rId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2" autoAdjust="0"/>
    <p:restoredTop sz="94673"/>
  </p:normalViewPr>
  <p:slideViewPr>
    <p:cSldViewPr snapToGrid="0" snapToObjects="1">
      <p:cViewPr varScale="1">
        <p:scale>
          <a:sx n="66" d="100"/>
          <a:sy n="66" d="100"/>
        </p:scale>
        <p:origin x="66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D9002E-A6F1-FE4A-877B-3ACC464AF629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8AB96D-B0B2-7B43-9B5B-FCFEED60D0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492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400" b="1"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DEAE8-E052-F942-86B2-46EAE93A1D56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542E-5ADE-114A-9699-5B9884598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  <a:lvl2pPr>
              <a:defRPr>
                <a:latin typeface="Lato" charset="0"/>
                <a:ea typeface="Lato" charset="0"/>
                <a:cs typeface="Lato" charset="0"/>
              </a:defRPr>
            </a:lvl2pPr>
            <a:lvl3pPr>
              <a:defRPr>
                <a:latin typeface="Lato" charset="0"/>
                <a:ea typeface="Lato" charset="0"/>
                <a:cs typeface="Lato" charset="0"/>
              </a:defRPr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DEAE8-E052-F942-86B2-46EAE93A1D56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542E-5ADE-114A-9699-5B9884598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DEAE8-E052-F942-86B2-46EAE93A1D56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542E-5ADE-114A-9699-5B9884598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DEAE8-E052-F942-86B2-46EAE93A1D56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542E-5ADE-114A-9699-5B9884598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1"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DEAE8-E052-F942-86B2-46EAE93A1D56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542E-5ADE-114A-9699-5B9884598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DEAE8-E052-F942-86B2-46EAE93A1D56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542E-5ADE-114A-9699-5B9884598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DEAE8-E052-F942-86B2-46EAE93A1D56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542E-5ADE-114A-9699-5B9884598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DEAE8-E052-F942-86B2-46EAE93A1D56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542E-5ADE-114A-9699-5B9884598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DEAE8-E052-F942-86B2-46EAE93A1D56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542E-5ADE-114A-9699-5B9884598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DEAE8-E052-F942-86B2-46EAE93A1D56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542E-5ADE-114A-9699-5B9884598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DEAE8-E052-F942-86B2-46EAE93A1D56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542E-5ADE-114A-9699-5B9884598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DEAE8-E052-F942-86B2-46EAE93A1D56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65542E-5ADE-114A-9699-5B9884598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389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destinyfinder.com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pastorscoach.com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pastorscoach.com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pastorscoach.com/video/boot-camp-testimony-paul-berteig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pastorscoach.com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destinyfinder.com/smallgroups/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pastorscoach.com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pastorscoach.com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7"/>
          <p:cNvSpPr txBox="1">
            <a:spLocks/>
          </p:cNvSpPr>
          <p:nvPr/>
        </p:nvSpPr>
        <p:spPr>
          <a:xfrm>
            <a:off x="4979624" y="1065461"/>
            <a:ext cx="690306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Lato" charset="0"/>
                <a:ea typeface="Lato" charset="0"/>
                <a:cs typeface="Lato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Lato" charset="0"/>
                <a:ea typeface="Lato" charset="0"/>
                <a:cs typeface="Lato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ato" charset="0"/>
                <a:ea typeface="Lato" charset="0"/>
                <a:cs typeface="Lato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charset="0"/>
                <a:ea typeface="Lato" charset="0"/>
                <a:cs typeface="Lato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charset="0"/>
                <a:ea typeface="Lato" charset="0"/>
                <a:cs typeface="Lato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6000" dirty="0">
                <a:latin typeface="Arial Black" panose="020B0A04020102020204" pitchFamily="34" charset="0"/>
              </a:rPr>
              <a:t>Church CPR</a:t>
            </a:r>
          </a:p>
          <a:p>
            <a:pPr marL="0" indent="0">
              <a:buNone/>
            </a:pPr>
            <a:r>
              <a:rPr lang="en-US" sz="6000" i="1" dirty="0">
                <a:latin typeface="Arial Black" panose="020B0A04020102020204" pitchFamily="34" charset="0"/>
              </a:rPr>
              <a:t>Webinar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Pastor’s Coach Mar 2023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Pastorscoach.com  © 2023 Quintessant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64D5DF-790A-4080-82DF-0ACA53308C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316" y="1169546"/>
            <a:ext cx="4766636" cy="2108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974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Introduction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Our goal is to help you implement immediate changes for health &amp; growth.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This is primarily for senior pastors.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Use the chat window for questions (or unmute and ask).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We’ll have some time for Q&amp;A.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You’ll learn things you can use right away; realize we have much more.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We will send you these slides, a link to the video recordings, and a bonus.</a:t>
            </a:r>
          </a:p>
        </p:txBody>
      </p:sp>
    </p:spTree>
    <p:extLst>
      <p:ext uri="{BB962C8B-B14F-4D97-AF65-F5344CB8AC3E}">
        <p14:creationId xmlns:p14="http://schemas.microsoft.com/office/powerpoint/2010/main" val="818397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Agenda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Problem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Solution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Develop Leaders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Develop Members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Reach New People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Upcoming Boot Camp</a:t>
            </a:r>
          </a:p>
        </p:txBody>
      </p:sp>
    </p:spTree>
    <p:extLst>
      <p:ext uri="{BB962C8B-B14F-4D97-AF65-F5344CB8AC3E}">
        <p14:creationId xmlns:p14="http://schemas.microsoft.com/office/powerpoint/2010/main" val="4197464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Presenters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Glen Reed, </a:t>
            </a:r>
            <a:r>
              <a:rPr lang="en-US" dirty="0">
                <a:solidFill>
                  <a:schemeClr val="tx1"/>
                </a:solidFill>
              </a:rPr>
              <a:t>MDiv Western Seminary, MS &amp; BS UC Davis.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Co-Founder of Destiny Finder, Assistant Director, Pastors Coach.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Associate Pastor at Vineyard Christian Fellowship San Francisco in the 90s.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Worked in high tech as a technical writer and trainer for over 25 years.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Michael Brodeur </a:t>
            </a:r>
            <a:r>
              <a:rPr lang="en-US" dirty="0" err="1">
                <a:solidFill>
                  <a:schemeClr val="tx1"/>
                </a:solidFill>
              </a:rPr>
              <a:t>DDiv</a:t>
            </a: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CEO and Founder of Pastor’s Coach, and Co-Founder of Destiny Finder.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Street ministry and pastor of church plant San Francisco 1975-84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Planted and pastored Vineyard Christian Fellowship church in San Francisco 1984-2005.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Regional Overseer for 25+ Vineyard churches in Nor. California in 1990s.</a:t>
            </a:r>
          </a:p>
        </p:txBody>
      </p:sp>
    </p:spTree>
    <p:extLst>
      <p:ext uri="{BB962C8B-B14F-4D97-AF65-F5344CB8AC3E}">
        <p14:creationId xmlns:p14="http://schemas.microsoft.com/office/powerpoint/2010/main" val="2505590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The Goal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We need to grow in quality AND quantity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Great Commission: Make disciples Matt. 28:19-20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Every disciple should reproduce by making more disciples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Healthy things grow in quality and quantity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Believers will account to God for what they have accomplished 2 </a:t>
            </a:r>
            <a:r>
              <a:rPr lang="en-US" dirty="0" err="1">
                <a:solidFill>
                  <a:schemeClr val="tx1"/>
                </a:solidFill>
              </a:rPr>
              <a:t>Cor</a:t>
            </a:r>
            <a:r>
              <a:rPr lang="en-US" dirty="0">
                <a:solidFill>
                  <a:schemeClr val="tx1"/>
                </a:solidFill>
              </a:rPr>
              <a:t> 5:10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Jesus died for a bride and He wants more to be saved.</a:t>
            </a:r>
          </a:p>
        </p:txBody>
      </p:sp>
    </p:spTree>
    <p:extLst>
      <p:ext uri="{BB962C8B-B14F-4D97-AF65-F5344CB8AC3E}">
        <p14:creationId xmlns:p14="http://schemas.microsoft.com/office/powerpoint/2010/main" val="3401365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The Problem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Autofit/>
          </a:bodyPr>
          <a:lstStyle/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787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Churches Not Growing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Autofit/>
          </a:bodyPr>
          <a:lstStyle/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Churches in decline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Churches not baptizing many new converts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Congregations getting older, fewer young people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US Study: Churches growing less than population growth in every county.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Impact on society less and less.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Most believers have little meaningful interaction with non-Christians.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Church budget and activities: not much spent on outreach.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6724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People Not Growing, Not Volunteering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Barna Poll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Over 80% of Pastors said,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 feel most alive, most impactful when preaching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But, they also said their two biggest problems were: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My people are not spiritual enough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We don’t have enough volunteers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Do you see the disconnect?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32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The Root Causes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Autofit/>
          </a:bodyPr>
          <a:lstStyle/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2953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Overemphasis on the Pastoral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Focus on Pastoral not Apostolic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Ministry gifts </a:t>
            </a:r>
            <a:r>
              <a:rPr lang="en-US" dirty="0" err="1">
                <a:solidFill>
                  <a:schemeClr val="tx1"/>
                </a:solidFill>
              </a:rPr>
              <a:t>Eph</a:t>
            </a:r>
            <a:r>
              <a:rPr lang="en-US" dirty="0">
                <a:solidFill>
                  <a:schemeClr val="tx1"/>
                </a:solidFill>
              </a:rPr>
              <a:t> 4:11: apostle, prophet, evangelist, pastor, teacher.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Their purpose is in v12: Equip the saints (the members) for ministry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This is the “architecture” of the church.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All are important, but most churches focus on the pastor and teacher gifts.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Pastoral: Shepherd, care and keep. Teaching: Bible, truth, principles.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focus is on positions and titles.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pastor becomes the center; the “minister” does the ministry.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people become consumers, look to the pastor to “meet my needs.”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1895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Priesthood of the Believer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Priesthood of every believer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Jesus died that we might become kings and priests Rev 1:6.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Protestant Reformation: Salvation by Faith, Authority of Scripture, Priesthood of every believer.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But the Priesthood of every believer never fully implemented.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Most churches: only 20% mobilized, the rest are spectators.</a:t>
            </a:r>
          </a:p>
        </p:txBody>
      </p:sp>
    </p:spTree>
    <p:extLst>
      <p:ext uri="{BB962C8B-B14F-4D97-AF65-F5344CB8AC3E}">
        <p14:creationId xmlns:p14="http://schemas.microsoft.com/office/powerpoint/2010/main" val="37252258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Wrong Church Model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Three types of churches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Fantasy: Lots of talk and activity but few results. Basketball with no hoop.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Factory: Highly structured, people become like employees.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Family: Spiritual fathers and mothers intentionally developing spiritual sons and daughters into spiritual fathers and mothers who reproduce. This is the model for church.</a:t>
            </a:r>
          </a:p>
        </p:txBody>
      </p:sp>
    </p:spTree>
    <p:extLst>
      <p:ext uri="{BB962C8B-B14F-4D97-AF65-F5344CB8AC3E}">
        <p14:creationId xmlns:p14="http://schemas.microsoft.com/office/powerpoint/2010/main" val="1218468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Not Developing Members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Classroom approach vs Apprenticeship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Few pastors and leaders are actually personally discipling people</a:t>
            </a:r>
            <a:endParaRPr lang="en-US" b="1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Sun morning good for vision casting, teaching, vision, but not discipleship.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Discipleship is seen as a class rather than developing people for their calling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Classroom approach provides information download, little application.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Lecture is the least effective method for learning, if no application.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Development is messy (think family). One hour a week should do it...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Class on How to Swim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6374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Not Developing Leaders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Not enough healthy leaders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John Wimber and Fuller Institute of Church Growth: Studied 40,000 churches of all types and sizes.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Finding: Most important element for growth was </a:t>
            </a:r>
            <a:r>
              <a:rPr lang="en-US" b="1" i="1" dirty="0">
                <a:solidFill>
                  <a:schemeClr val="tx1"/>
                </a:solidFill>
              </a:rPr>
              <a:t>healthy leaders.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Healthy leaders develop and lead others, and reproduce.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Leaders are the “bones” of the body… support growth.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Most church pastors and elders are </a:t>
            </a:r>
            <a:r>
              <a:rPr lang="en-US" b="1" i="1" dirty="0">
                <a:solidFill>
                  <a:schemeClr val="tx1"/>
                </a:solidFill>
              </a:rPr>
              <a:t>not</a:t>
            </a:r>
            <a:r>
              <a:rPr lang="en-US" dirty="0">
                <a:solidFill>
                  <a:schemeClr val="tx1"/>
                </a:solidFill>
              </a:rPr>
              <a:t> reproducing leaders.</a:t>
            </a:r>
          </a:p>
          <a:p>
            <a:r>
              <a:rPr lang="en-US" b="1" dirty="0">
                <a:solidFill>
                  <a:schemeClr val="tx1"/>
                </a:solidFill>
              </a:rPr>
              <a:t>It takes time and energy to develop leaders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You only have so much time; one person can only personally “pastor” around 70 people; maybe 100 if you’re super gifted, so need to focus on it.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4640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The Solution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Autofit/>
          </a:bodyPr>
          <a:lstStyle/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5172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Paradigm Shift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What is a paradigm?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Insanity is doing the same thing over and over again and expecting different results.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We have to do church differently.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This is extremely challenging because of the traditional mindset.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We called this “Church CPR” for a reason…</a:t>
            </a:r>
          </a:p>
        </p:txBody>
      </p:sp>
    </p:spTree>
    <p:extLst>
      <p:ext uri="{BB962C8B-B14F-4D97-AF65-F5344CB8AC3E}">
        <p14:creationId xmlns:p14="http://schemas.microsoft.com/office/powerpoint/2010/main" val="505090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Autofit/>
          </a:bodyPr>
          <a:lstStyle/>
          <a:p>
            <a:pPr algn="ctr"/>
            <a:r>
              <a:rPr lang="en-US" sz="4800" dirty="0"/>
              <a:t>Apostolic Family Development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Autofit/>
          </a:bodyPr>
          <a:lstStyle/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0490887-D467-43B8-A80A-BC21F33C64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9337" y="1653158"/>
            <a:ext cx="4993405" cy="5005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4257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Apostolic Family Development Framework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Apostolic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Shift from pastoral to apostolic (train and send) and be proactive.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Train leaders using Identify-Recruit-Train-Launch-Support (IRTLS) model.</a:t>
            </a:r>
          </a:p>
          <a:p>
            <a:r>
              <a:rPr lang="en-US" b="1" dirty="0">
                <a:solidFill>
                  <a:schemeClr val="tx1"/>
                </a:solidFill>
              </a:rPr>
              <a:t>Family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Shift from fantasy and factory to family model. Multiply generations: Grandparents – Parents – Children.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Healthy parents reproduce: Reach new people with relational evangelism.</a:t>
            </a:r>
          </a:p>
          <a:p>
            <a:r>
              <a:rPr lang="en-US" b="1" dirty="0">
                <a:solidFill>
                  <a:schemeClr val="tx1"/>
                </a:solidFill>
              </a:rPr>
              <a:t>Development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Shift from delegation to development: a more holistic and  comprehensive (and biblical) approach to discipleship.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Use Destiny Finder approach: develop people to fulfill God-given calling.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0774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Develop Leaders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Autofit/>
          </a:bodyPr>
          <a:lstStyle/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0453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Jesus’ Model for Ministry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Jesus’ primary means of developing disciples/leaders was a small group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He preached and taught to thousands.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He healed and cast out demons from hundreds.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He interacted with various individuals on a daily basis.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BUT he spent the bulk of his time for three years with the 12 apostles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He used the apprenticeship model (showed them, then helped them do it , then let them do it on their own.)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Sometimes he would just thrust them into ministry and explain later.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He did “life on life” with them.</a:t>
            </a:r>
          </a:p>
          <a:p>
            <a:r>
              <a:rPr lang="en-US" b="1" dirty="0">
                <a:solidFill>
                  <a:schemeClr val="tx1"/>
                </a:solidFill>
              </a:rPr>
              <a:t>Key: </a:t>
            </a:r>
            <a:r>
              <a:rPr lang="en-US" dirty="0">
                <a:solidFill>
                  <a:schemeClr val="tx1"/>
                </a:solidFill>
              </a:rPr>
              <a:t>He focused on 12, and especially on 3, and they became the leaders for the new church.</a:t>
            </a:r>
          </a:p>
        </p:txBody>
      </p:sp>
    </p:spTree>
    <p:extLst>
      <p:ext uri="{BB962C8B-B14F-4D97-AF65-F5344CB8AC3E}">
        <p14:creationId xmlns:p14="http://schemas.microsoft.com/office/powerpoint/2010/main" val="5937683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Developing Leaders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781030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Keep in Mind: Family is the basic model and value system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Family exists for the benefit of the next generation.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Spiritual reproduction. You are the grandparent to leaders of leaders who are parents to the next generation of leaders.</a:t>
            </a:r>
          </a:p>
          <a:p>
            <a:r>
              <a:rPr lang="en-US" b="1" dirty="0">
                <a:solidFill>
                  <a:schemeClr val="tx1"/>
                </a:solidFill>
              </a:rPr>
              <a:t>General Leader Development Model - IRTLS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Identify: Look for FATR people: Faithful, Available, Teachable, Reproducers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Recruit: Personally recruit, lead with vision and personal destiny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Train: Apprentice model: I show you, I do - you help, you do- I help, you do it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Launch: Leader recruits a team for a ministry, launch ministry with goal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Support: You oversee the leader and provide nurture and feedback</a:t>
            </a:r>
          </a:p>
        </p:txBody>
      </p:sp>
    </p:spTree>
    <p:extLst>
      <p:ext uri="{BB962C8B-B14F-4D97-AF65-F5344CB8AC3E}">
        <p14:creationId xmlns:p14="http://schemas.microsoft.com/office/powerpoint/2010/main" val="42575427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Leaders of Leaders (Elders)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Breaking growth barriers requires leaders who lead other leaders</a:t>
            </a:r>
          </a:p>
          <a:p>
            <a:r>
              <a:rPr lang="en-US" dirty="0">
                <a:solidFill>
                  <a:schemeClr val="tx1"/>
                </a:solidFill>
              </a:rPr>
              <a:t>The key to breaking 70 is developing leaders. The key to breaking 200 is developing leaders of leaders. Must multiply yourself through other leaders.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Helper: Helps spontaneously, no job description (set up chairs, etc.)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Worker: Defined job description (group, set up team, serves regularly)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Assistant Leader: Leads in presence of their leader (assistant in a team)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Leader: Leads in absence of their leader (leads a team or ministry)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Overseer</a:t>
            </a:r>
            <a:r>
              <a:rPr lang="en-US" dirty="0">
                <a:solidFill>
                  <a:schemeClr val="tx1"/>
                </a:solidFill>
              </a:rPr>
              <a:t>: Leader of leaders, also called Elders; volunteer position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Staff Pastor: Leads overseers, paid position (associate pastor, </a:t>
            </a:r>
            <a:r>
              <a:rPr lang="en-US" dirty="0" err="1">
                <a:solidFill>
                  <a:schemeClr val="tx1"/>
                </a:solidFill>
              </a:rPr>
              <a:t>etc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r>
              <a:rPr lang="en-US" b="1" dirty="0">
                <a:solidFill>
                  <a:schemeClr val="tx1"/>
                </a:solidFill>
              </a:rPr>
              <a:t>KEY</a:t>
            </a:r>
            <a:r>
              <a:rPr lang="en-US" dirty="0">
                <a:solidFill>
                  <a:schemeClr val="tx1"/>
                </a:solidFill>
              </a:rPr>
              <a:t>: Develop your overseers / leaders of leaders who are volunteers. This shows the value of every member contributing, not just paid staff.</a:t>
            </a:r>
          </a:p>
        </p:txBody>
      </p:sp>
    </p:spTree>
    <p:extLst>
      <p:ext uri="{BB962C8B-B14F-4D97-AF65-F5344CB8AC3E}">
        <p14:creationId xmlns:p14="http://schemas.microsoft.com/office/powerpoint/2010/main" val="35806015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Develop Members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Autofit/>
          </a:bodyPr>
          <a:lstStyle/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1293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736484" cy="1096046"/>
          </a:xfrm>
        </p:spPr>
        <p:txBody>
          <a:bodyPr>
            <a:noAutofit/>
          </a:bodyPr>
          <a:lstStyle/>
          <a:p>
            <a:pPr algn="ctr"/>
            <a:r>
              <a:rPr lang="en-US" sz="4800" dirty="0"/>
              <a:t>Create a Model of Development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tx1"/>
                </a:solidFill>
              </a:rPr>
              <a:t>Clarify your values and priorities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Define the goals and processes of discipleship in your Church.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Develop an “onboarding track” of classes (membership or how to get involved, etc. classes).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Develop Small Groups, and Departments. Do development in each of them.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Destiny Finder, a fresh approach: </a:t>
            </a:r>
            <a:r>
              <a:rPr lang="en-US" sz="2800" dirty="0">
                <a:hlinkClick r:id="rId3"/>
              </a:rPr>
              <a:t>https://destinyfinder.com/ </a:t>
            </a:r>
            <a:r>
              <a:rPr lang="en-US" sz="2800" dirty="0">
                <a:solidFill>
                  <a:schemeClr val="tx1"/>
                </a:solidFill>
              </a:rPr>
              <a:t>Delight Directed Discipleship.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Destiny becomes the key, the vision that motivates people from the heart.</a:t>
            </a:r>
          </a:p>
        </p:txBody>
      </p:sp>
    </p:spTree>
    <p:extLst>
      <p:ext uri="{BB962C8B-B14F-4D97-AF65-F5344CB8AC3E}">
        <p14:creationId xmlns:p14="http://schemas.microsoft.com/office/powerpoint/2010/main" val="37647887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Destiny Finder Approach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5"/>
            <a:ext cx="10659934" cy="4301936"/>
          </a:xfrm>
        </p:spPr>
        <p:txBody>
          <a:bodyPr>
            <a:normAutofit fontScale="85000" lnSpcReduction="20000"/>
          </a:bodyPr>
          <a:lstStyle/>
          <a:p>
            <a:r>
              <a:rPr lang="en-US" sz="2300" b="1" dirty="0">
                <a:solidFill>
                  <a:schemeClr val="tx1"/>
                </a:solidFill>
              </a:rPr>
              <a:t>Destiny</a:t>
            </a:r>
            <a:r>
              <a:rPr lang="en-US" sz="2300" dirty="0">
                <a:solidFill>
                  <a:schemeClr val="tx1"/>
                </a:solidFill>
              </a:rPr>
              <a:t>: an individual’s mission, calling, ministry, purpose, or dream.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tx1"/>
                </a:solidFill>
              </a:rPr>
              <a:t>We are designed for destiny: Ps 139 Created for good works: </a:t>
            </a:r>
            <a:r>
              <a:rPr lang="en-US" sz="2300" dirty="0" err="1">
                <a:solidFill>
                  <a:schemeClr val="tx1"/>
                </a:solidFill>
              </a:rPr>
              <a:t>Eph</a:t>
            </a:r>
            <a:r>
              <a:rPr lang="en-US" sz="2300" dirty="0">
                <a:solidFill>
                  <a:schemeClr val="tx1"/>
                </a:solidFill>
              </a:rPr>
              <a:t> 2:10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tx1"/>
                </a:solidFill>
              </a:rPr>
              <a:t>Our gifts and passions point towards our destiny.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tx1"/>
                </a:solidFill>
              </a:rPr>
              <a:t>Each believer will be accountable for what they have done. 2 Cor. 5:10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tx1"/>
                </a:solidFill>
              </a:rPr>
              <a:t>Every person in the Bible was called to a mission or ministry – to DO something.</a:t>
            </a:r>
          </a:p>
          <a:p>
            <a:r>
              <a:rPr lang="en-US" sz="2300" b="1" dirty="0">
                <a:solidFill>
                  <a:schemeClr val="tx1"/>
                </a:solidFill>
              </a:rPr>
              <a:t>Problem</a:t>
            </a:r>
            <a:r>
              <a:rPr lang="en-US" sz="2300" dirty="0">
                <a:solidFill>
                  <a:schemeClr val="tx1"/>
                </a:solidFill>
              </a:rPr>
              <a:t>: How to develop people: need to customize for each individual.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tx1"/>
                </a:solidFill>
              </a:rPr>
              <a:t>Every church needs to be a destiny incubator.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tx1"/>
                </a:solidFill>
              </a:rPr>
              <a:t>Reward-based motivation is the primary way God works (70% of promises). Heb 11:6, 12:2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tx1"/>
                </a:solidFill>
              </a:rPr>
              <a:t>Shift from duty-driven to delight-directed discipleship.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tx1"/>
                </a:solidFill>
              </a:rPr>
              <a:t>People will be most fulfilled AND most productive when fulfilling their calling.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tx1"/>
                </a:solidFill>
              </a:rPr>
              <a:t>Bring personal destiny and organizational destiny together: win-win.</a:t>
            </a:r>
          </a:p>
          <a:p>
            <a:r>
              <a:rPr lang="en-US" sz="2300" b="1" dirty="0">
                <a:solidFill>
                  <a:schemeClr val="tx1"/>
                </a:solidFill>
              </a:rPr>
              <a:t>KEY</a:t>
            </a:r>
            <a:r>
              <a:rPr lang="en-US" sz="2300" dirty="0">
                <a:solidFill>
                  <a:schemeClr val="tx1"/>
                </a:solidFill>
              </a:rPr>
              <a:t>: Develop each individual for destiny; use the DestinyFinder.com tool.</a:t>
            </a:r>
          </a:p>
        </p:txBody>
      </p:sp>
    </p:spTree>
    <p:extLst>
      <p:ext uri="{BB962C8B-B14F-4D97-AF65-F5344CB8AC3E}">
        <p14:creationId xmlns:p14="http://schemas.microsoft.com/office/powerpoint/2010/main" val="21577367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The Journey Guide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5"/>
            <a:ext cx="10659934" cy="4301936"/>
          </a:xfrm>
        </p:spPr>
        <p:txBody>
          <a:bodyPr>
            <a:normAutofit fontScale="92500" lnSpcReduction="10000"/>
          </a:bodyPr>
          <a:lstStyle/>
          <a:p>
            <a:r>
              <a:rPr lang="en-US" sz="2300" b="1" dirty="0">
                <a:solidFill>
                  <a:schemeClr val="tx1"/>
                </a:solidFill>
              </a:rPr>
              <a:t>Online tool for discovering and fulfilling one’s God-given calling.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tx1"/>
                </a:solidFill>
              </a:rPr>
              <a:t>Who Am I? Understand my design, wiring, gifts, talents, experiences, passions.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tx1"/>
                </a:solidFill>
              </a:rPr>
              <a:t>Where am I going? Clarify my dream (destiny, calling, mission, purpose, ministry).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tx1"/>
                </a:solidFill>
              </a:rPr>
              <a:t>How can I get there? Service is the way to develop. Create a life map, set practical goals to begin doing what God has called you to do. </a:t>
            </a:r>
          </a:p>
          <a:p>
            <a:r>
              <a:rPr lang="en-US" sz="2300" dirty="0">
                <a:solidFill>
                  <a:schemeClr val="tx1"/>
                </a:solidFill>
              </a:rPr>
              <a:t>It has three sections: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tx1"/>
                </a:solidFill>
              </a:rPr>
              <a:t>The </a:t>
            </a:r>
            <a:r>
              <a:rPr lang="en-US" sz="2300" i="1" dirty="0">
                <a:solidFill>
                  <a:schemeClr val="tx1"/>
                </a:solidFill>
              </a:rPr>
              <a:t>Profiler</a:t>
            </a:r>
            <a:r>
              <a:rPr lang="en-US" sz="2300" dirty="0">
                <a:solidFill>
                  <a:schemeClr val="tx1"/>
                </a:solidFill>
              </a:rPr>
              <a:t> covers the first two questions, with assessments and worksheets to discover one's gifts and design, culminating with defining one's dream or destiny.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tx1"/>
                </a:solidFill>
              </a:rPr>
              <a:t>The Mapper covers the last question. It includes worksheets and assessments to address ministry requirements, personal growth issues, and team needs. The user sets goals in each area.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tx1"/>
                </a:solidFill>
              </a:rPr>
              <a:t>The Tracker lists all the goals, and enables the user to manage their goals.</a:t>
            </a:r>
          </a:p>
        </p:txBody>
      </p:sp>
    </p:spTree>
    <p:extLst>
      <p:ext uri="{BB962C8B-B14F-4D97-AF65-F5344CB8AC3E}">
        <p14:creationId xmlns:p14="http://schemas.microsoft.com/office/powerpoint/2010/main" val="26567743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Journey Guide Assessment Results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5"/>
            <a:ext cx="10515600" cy="4301936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Assessment Summary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5700" y="2460829"/>
            <a:ext cx="6640512" cy="397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0931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Destiny Fulfillment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5"/>
            <a:ext cx="10515600" cy="4301936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Once you understand the destination (the dream) then you need to develop a plan to fulfill it.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Leadership works with the person to develop them according to their gifts, passions &amp; calling.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Service is the vehicle for development.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Create a win-win between individual and church.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This is discipleship: develop each person in their calling and reproduce in others.</a:t>
            </a:r>
          </a:p>
        </p:txBody>
      </p:sp>
    </p:spTree>
    <p:extLst>
      <p:ext uri="{BB962C8B-B14F-4D97-AF65-F5344CB8AC3E}">
        <p14:creationId xmlns:p14="http://schemas.microsoft.com/office/powerpoint/2010/main" val="10225491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Reach the Lost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Autofit/>
          </a:bodyPr>
          <a:lstStyle/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3679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The Biblical Basis for Outreach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For God so loved the world…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Jesus came to seek and save that which was lost. Luke 19:10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Jesus commands us to go and to preach. Mark. 16:15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Gospel is the power of God for Salvation. Rom. 1:16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Great Commission: Go… Make disciples… and teach them what I’ve taught you = Make </a:t>
            </a:r>
            <a:r>
              <a:rPr lang="en-US" dirty="0" err="1">
                <a:solidFill>
                  <a:schemeClr val="tx1"/>
                </a:solidFill>
              </a:rPr>
              <a:t>disciplemakers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Everything we do can be accomplished better in heaven…except evangelism. We must make evangelism a priority.</a:t>
            </a:r>
          </a:p>
        </p:txBody>
      </p:sp>
    </p:spTree>
    <p:extLst>
      <p:ext uri="{BB962C8B-B14F-4D97-AF65-F5344CB8AC3E}">
        <p14:creationId xmlns:p14="http://schemas.microsoft.com/office/powerpoint/2010/main" val="32563865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Relational Evangelism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Reach one’s sphere of influence (SOI).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Relational evangelism proven to be the way most people come into the Kingdom. Other types of evangelism should supplement it.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Relational: Invite to coffee, lunch, etc.; food is great! Have conversations, and build trust, so that the person will truly listen to the message.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Look for felt needs (health, job, family) and try to meet needs.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Pray for the need in their presence. Keep it simple and non churchy.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They will be impacted: if they are open at all they will ask you questions; that gives you permission to share more.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Train your members to share the gospel (4 spiritual laws), use role playing.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Celebrate every effort – even the unsuccessful ones. Do testimonies, etc.	</a:t>
            </a:r>
          </a:p>
        </p:txBody>
      </p:sp>
    </p:spTree>
    <p:extLst>
      <p:ext uri="{BB962C8B-B14F-4D97-AF65-F5344CB8AC3E}">
        <p14:creationId xmlns:p14="http://schemas.microsoft.com/office/powerpoint/2010/main" val="34382287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Create a Culture of Outreach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Clarify your values and priorities.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Develop a culture of outreach and evangelism.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You are the primary cultural influencer in your church.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You and your leaders must teach, model and celebrate evangelism.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Use IRTLS to develop the evangelists and help them understand they need to equip others.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Weave evangelism into every small group and ministry.</a:t>
            </a:r>
          </a:p>
        </p:txBody>
      </p:sp>
    </p:spTree>
    <p:extLst>
      <p:ext uri="{BB962C8B-B14F-4D97-AF65-F5344CB8AC3E}">
        <p14:creationId xmlns:p14="http://schemas.microsoft.com/office/powerpoint/2010/main" val="8703294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Q &amp; A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5866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Next Steps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5"/>
            <a:ext cx="10515600" cy="4301936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1"/>
                </a:solidFill>
              </a:rPr>
              <a:t>Pastors:</a:t>
            </a:r>
            <a:r>
              <a:rPr lang="en-US" sz="2800" dirty="0">
                <a:solidFill>
                  <a:schemeClr val="tx1"/>
                </a:solidFill>
              </a:rPr>
              <a:t> Could you use some help shifting your church?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We’ve given you some of the keys. You can apply them yourself or you can have someone who’s been there help you.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We can help you!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Our answer is the Church Growth Track with the </a:t>
            </a:r>
            <a:r>
              <a:rPr lang="en-US" sz="2800" b="1" i="1" dirty="0">
                <a:solidFill>
                  <a:schemeClr val="tx1"/>
                </a:solidFill>
              </a:rPr>
              <a:t>Boot Camp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It’s a unique training experience that provides a proven process you can follow to shift your church.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497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The Track Includes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5"/>
            <a:ext cx="10515600" cy="4301936"/>
          </a:xfrm>
        </p:spPr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Step 1 is a three-month </a:t>
            </a:r>
            <a:r>
              <a:rPr lang="en-US" sz="2800" b="1" i="1" dirty="0">
                <a:solidFill>
                  <a:schemeClr val="tx1"/>
                </a:solidFill>
              </a:rPr>
              <a:t>Live Boot Camp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Steps 2-5 take place over the next 2-3 years as you implement the program.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We’ll be launching a </a:t>
            </a:r>
            <a:r>
              <a:rPr lang="en-US" sz="2800" i="1" dirty="0">
                <a:solidFill>
                  <a:schemeClr val="tx1"/>
                </a:solidFill>
              </a:rPr>
              <a:t>Group Coaching Program </a:t>
            </a:r>
            <a:r>
              <a:rPr lang="en-US" sz="2800" dirty="0">
                <a:solidFill>
                  <a:schemeClr val="tx1"/>
                </a:solidFill>
              </a:rPr>
              <a:t>and a </a:t>
            </a:r>
            <a:r>
              <a:rPr lang="en-US" sz="2800" i="1" dirty="0">
                <a:solidFill>
                  <a:schemeClr val="tx1"/>
                </a:solidFill>
              </a:rPr>
              <a:t>One-On-One Coaching Program </a:t>
            </a:r>
            <a:r>
              <a:rPr lang="en-US" sz="2800" dirty="0">
                <a:solidFill>
                  <a:schemeClr val="tx1"/>
                </a:solidFill>
              </a:rPr>
              <a:t>after the Boot Camp.</a:t>
            </a:r>
          </a:p>
        </p:txBody>
      </p:sp>
    </p:spTree>
    <p:extLst>
      <p:ext uri="{BB962C8B-B14F-4D97-AF65-F5344CB8AC3E}">
        <p14:creationId xmlns:p14="http://schemas.microsoft.com/office/powerpoint/2010/main" val="39092870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0369885-26F6-4155-BF72-635B143635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0505" y="0"/>
            <a:ext cx="81909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815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The 5 Growth Steps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5"/>
            <a:ext cx="10515600" cy="4301936"/>
          </a:xfrm>
        </p:spPr>
        <p:txBody>
          <a:bodyPr>
            <a:normAutofit fontScale="55000" lnSpcReduction="20000"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5100" b="1" dirty="0">
                <a:solidFill>
                  <a:schemeClr val="tx1"/>
                </a:solidFill>
              </a:rPr>
              <a:t>Step 1: </a:t>
            </a:r>
            <a:r>
              <a:rPr lang="en-US" sz="3600" dirty="0">
                <a:solidFill>
                  <a:schemeClr val="tx1"/>
                </a:solidFill>
              </a:rPr>
              <a:t>Boot Camp 12 wks. - Senior pastor gets basic concepts, models, best practices, small group model, makes the paradigm shift personally.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5100" b="1" dirty="0">
                <a:solidFill>
                  <a:schemeClr val="tx1"/>
                </a:solidFill>
              </a:rPr>
              <a:t>Step 2: </a:t>
            </a:r>
            <a:r>
              <a:rPr lang="en-US" sz="3600" dirty="0">
                <a:solidFill>
                  <a:schemeClr val="tx1"/>
                </a:solidFill>
              </a:rPr>
              <a:t>Pilot group 12 wks. – Pastor takes leadership team through Destiny Finder, sm. group model, trains them to develop people and lead groups.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5100" b="1" dirty="0">
                <a:solidFill>
                  <a:schemeClr val="tx1"/>
                </a:solidFill>
              </a:rPr>
              <a:t>Step 3: </a:t>
            </a:r>
            <a:r>
              <a:rPr lang="en-US" sz="3600" dirty="0">
                <a:solidFill>
                  <a:schemeClr val="tx1"/>
                </a:solidFill>
              </a:rPr>
              <a:t>2</a:t>
            </a:r>
            <a:r>
              <a:rPr lang="en-US" sz="3600" baseline="30000" dirty="0">
                <a:solidFill>
                  <a:schemeClr val="tx1"/>
                </a:solidFill>
              </a:rPr>
              <a:t>nd</a:t>
            </a:r>
            <a:r>
              <a:rPr lang="en-US" sz="3600" dirty="0">
                <a:solidFill>
                  <a:schemeClr val="tx1"/>
                </a:solidFill>
              </a:rPr>
              <a:t> Gen Groups 9 mos. – Pilot Group launches groups for the church, do Destiny Finder, lead great meetings, start developing people.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</a:rPr>
              <a:t>Reach and Keep – Members reach their Sphere of Influence, some get saved, added to the groups. Church does events, enfolding etc.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</a:rPr>
              <a:t>Develop Leaders – In each group, the team develops assistants using apprenticeship model.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5100" b="1" dirty="0">
                <a:solidFill>
                  <a:schemeClr val="tx1"/>
                </a:solidFill>
              </a:rPr>
              <a:t>Step 4: </a:t>
            </a:r>
            <a:r>
              <a:rPr lang="en-US" sz="3600" dirty="0">
                <a:solidFill>
                  <a:schemeClr val="tx1"/>
                </a:solidFill>
              </a:rPr>
              <a:t>3</a:t>
            </a:r>
            <a:r>
              <a:rPr lang="en-US" sz="3600" baseline="30000" dirty="0">
                <a:solidFill>
                  <a:schemeClr val="tx1"/>
                </a:solidFill>
              </a:rPr>
              <a:t>rd</a:t>
            </a:r>
            <a:r>
              <a:rPr lang="en-US" sz="3600" dirty="0">
                <a:solidFill>
                  <a:schemeClr val="tx1"/>
                </a:solidFill>
              </a:rPr>
              <a:t> Gen Groups 9 mos. – New teams launch new groups, leads great meetings, develops new leaders, etc.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500" b="1" dirty="0">
                <a:solidFill>
                  <a:schemeClr val="tx1"/>
                </a:solidFill>
              </a:rPr>
              <a:t>Step 5: </a:t>
            </a:r>
            <a:r>
              <a:rPr lang="en-US" sz="3600" dirty="0">
                <a:solidFill>
                  <a:schemeClr val="tx1"/>
                </a:solidFill>
              </a:rPr>
              <a:t>Multiply – Continue multiplying everything, launch new ministries, marketplace emphasis, send missionaries, plant churches.</a:t>
            </a:r>
          </a:p>
        </p:txBody>
      </p:sp>
    </p:spTree>
    <p:extLst>
      <p:ext uri="{BB962C8B-B14F-4D97-AF65-F5344CB8AC3E}">
        <p14:creationId xmlns:p14="http://schemas.microsoft.com/office/powerpoint/2010/main" val="39674830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Step 1: the Boot Camp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5"/>
            <a:ext cx="10515600" cy="4301936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Step 1 is the </a:t>
            </a:r>
            <a:r>
              <a:rPr lang="en-US" sz="2800" b="1" i="1" dirty="0">
                <a:solidFill>
                  <a:schemeClr val="tx1"/>
                </a:solidFill>
              </a:rPr>
              <a:t>Boot Camp </a:t>
            </a:r>
            <a:r>
              <a:rPr lang="en-US" sz="2800" b="1" i="1" dirty="0" err="1">
                <a:solidFill>
                  <a:schemeClr val="tx1"/>
                </a:solidFill>
              </a:rPr>
              <a:t>Yr</a:t>
            </a:r>
            <a:r>
              <a:rPr lang="en-US" sz="2800" b="1" i="1" dirty="0">
                <a:solidFill>
                  <a:schemeClr val="tx1"/>
                </a:solidFill>
              </a:rPr>
              <a:t> 1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It’s 12 weeks that will revolutionize your leadership.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Goal: Give the senior pastor a </a:t>
            </a:r>
            <a:r>
              <a:rPr lang="en-US" sz="2800" b="1" dirty="0">
                <a:solidFill>
                  <a:schemeClr val="tx1"/>
                </a:solidFill>
              </a:rPr>
              <a:t>plan </a:t>
            </a:r>
            <a:r>
              <a:rPr lang="en-US" sz="2800" dirty="0">
                <a:solidFill>
                  <a:schemeClr val="tx1"/>
                </a:solidFill>
              </a:rPr>
              <a:t>to follow that builds a developmental process so that every person in the church becomes a healthy disciple who fulfills their calling and reproduces.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It’s an “inside-out” approach.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3466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The Live Boot Camp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This is the best of the best of our material and training!</a:t>
            </a:r>
            <a:endParaRPr lang="en-US" dirty="0">
              <a:solidFill>
                <a:schemeClr val="tx1"/>
              </a:solidFill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12 weeks live 90-minute training session each week online (Zoom).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12 weeks optional live group coaching call for support, Q&amp;A.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Complete detailed Action Plan covering the first 2 years of transition.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Online Road Map with all assignments and schedule.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Complete </a:t>
            </a:r>
            <a:r>
              <a:rPr lang="en-US" i="1" dirty="0">
                <a:solidFill>
                  <a:schemeClr val="tx1"/>
                </a:solidFill>
              </a:rPr>
              <a:t>Destiny Finder Small Group Program</a:t>
            </a:r>
            <a:r>
              <a:rPr lang="en-US" dirty="0">
                <a:solidFill>
                  <a:schemeClr val="tx1"/>
                </a:solidFill>
              </a:rPr>
              <a:t>: online tool, 8 videos, </a:t>
            </a:r>
            <a:r>
              <a:rPr lang="en-US" i="1" dirty="0">
                <a:solidFill>
                  <a:schemeClr val="tx1"/>
                </a:solidFill>
              </a:rPr>
              <a:t>Leader Guide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i="1" dirty="0">
                <a:solidFill>
                  <a:schemeClr val="tx1"/>
                </a:solidFill>
              </a:rPr>
              <a:t>Workbook</a:t>
            </a:r>
            <a:r>
              <a:rPr lang="en-US" dirty="0">
                <a:solidFill>
                  <a:schemeClr val="tx1"/>
                </a:solidFill>
              </a:rPr>
              <a:t>, email templates, flyer, handout, more.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tx1"/>
                </a:solidFill>
              </a:rPr>
              <a:t>Quintessential Church Revolution </a:t>
            </a:r>
            <a:r>
              <a:rPr lang="en-US" dirty="0">
                <a:solidFill>
                  <a:schemeClr val="tx1"/>
                </a:solidFill>
              </a:rPr>
              <a:t>Book: Boot Camp textbook, 260 pages.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Additional video courses.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Real Support: Email, phone, Zoom, Help ticket system.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Lifetime access to the included training videos and additional video courses.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Averages 3-4 hours of work per week (includes the weekly training).</a:t>
            </a:r>
          </a:p>
        </p:txBody>
      </p:sp>
    </p:spTree>
    <p:extLst>
      <p:ext uri="{BB962C8B-B14F-4D97-AF65-F5344CB8AC3E}">
        <p14:creationId xmlns:p14="http://schemas.microsoft.com/office/powerpoint/2010/main" val="25237791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Boot Camp Class Topics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rmAutofit lnSpcReduction="1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Teaching that’s spiritual, strategic, biblical AND practical</a:t>
            </a:r>
            <a:endParaRPr lang="en-US" dirty="0">
              <a:solidFill>
                <a:schemeClr val="tx1"/>
              </a:solidFill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Shifting from pastoral to apostolic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Implementing the Quintessential “Fivefold” Ministry Gifts in your church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Doing church as a spiritual family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Creating a dynamic church culture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Developing people using Destiny Finder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Developing leaders using our 5-step Leader Development model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Developing teams and realigning your elder team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Launching small groups that develop people and multiply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Reaching and keeping new people – achieving 50% yearly growth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Multiplying leaders, groups, ministries, facilities, missions</a:t>
            </a:r>
          </a:p>
        </p:txBody>
      </p:sp>
    </p:spTree>
    <p:extLst>
      <p:ext uri="{BB962C8B-B14F-4D97-AF65-F5344CB8AC3E}">
        <p14:creationId xmlns:p14="http://schemas.microsoft.com/office/powerpoint/2010/main" val="16345869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Road Map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3841" y="1537130"/>
            <a:ext cx="6124317" cy="527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3929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Module Assignments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606" y="1622889"/>
            <a:ext cx="5270644" cy="5066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3327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Boot Camp Starts April 18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5"/>
            <a:ext cx="10515600" cy="4301936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This is an amazing 12-week training experience.</a:t>
            </a:r>
          </a:p>
          <a:p>
            <a:r>
              <a:rPr lang="en-US" sz="2800" dirty="0">
                <a:solidFill>
                  <a:schemeClr val="tx1"/>
                </a:solidFill>
              </a:rPr>
              <a:t>Boot Camp Training Sessions: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Tues April 18-July 6 from 9-10:30 AM Pacific Time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Group Coaching and Support Call (Optional)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Thursdays from 9-10 AM Pacific Time</a:t>
            </a:r>
            <a:endParaRPr lang="en-US" sz="2800" i="1" dirty="0">
              <a:solidFill>
                <a:schemeClr val="tx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More info and sign up: </a:t>
            </a:r>
            <a:r>
              <a:rPr lang="en-US" sz="2800" dirty="0">
                <a:solidFill>
                  <a:schemeClr val="tx1"/>
                </a:solidFill>
                <a:hlinkClick r:id="rId3"/>
              </a:rPr>
              <a:t>https://pastorscoach.com/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7790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Boot Camp Pricing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rmAutofit lnSpcReduction="1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This is the best of the best of our material and resources! Includes:</a:t>
            </a:r>
            <a:endParaRPr lang="en-US" dirty="0">
              <a:solidFill>
                <a:schemeClr val="tx1"/>
              </a:solidFill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12-week program with weekly live training sessions, courses, </a:t>
            </a:r>
            <a:r>
              <a:rPr lang="en-US" i="1" dirty="0">
                <a:solidFill>
                  <a:schemeClr val="tx1"/>
                </a:solidFill>
              </a:rPr>
              <a:t>Destiny Finder Small Group Program</a:t>
            </a:r>
            <a:r>
              <a:rPr lang="en-US" dirty="0">
                <a:solidFill>
                  <a:schemeClr val="tx1"/>
                </a:solidFill>
              </a:rPr>
              <a:t>, lifetime access to the material, live support, and more.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Only offered live once. It will be recorded and included in other programs.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Total value: Over $5000.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Boot Camp Investment: $1997 or 3 x $749 (3 monthly payments).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Go to </a:t>
            </a:r>
            <a:r>
              <a:rPr lang="en-US" dirty="0">
                <a:solidFill>
                  <a:schemeClr val="tx1"/>
                </a:solidFill>
                <a:hlinkClick r:id="rId3"/>
              </a:rPr>
              <a:t>pastorscoach.com</a:t>
            </a:r>
            <a:r>
              <a:rPr lang="en-US" dirty="0">
                <a:solidFill>
                  <a:schemeClr val="tx1"/>
                </a:solidFill>
              </a:rPr>
              <a:t>, select the option, complete the order.</a:t>
            </a:r>
            <a:endParaRPr lang="en-US" b="1" dirty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sz="3200" b="1" dirty="0">
                <a:solidFill>
                  <a:schemeClr val="tx1"/>
                </a:solidFill>
              </a:rPr>
              <a:t>Special Offer </a:t>
            </a:r>
            <a:r>
              <a:rPr lang="en-US" b="1" dirty="0">
                <a:solidFill>
                  <a:schemeClr val="tx1"/>
                </a:solidFill>
              </a:rPr>
              <a:t>for Webinar participants: If you sign up by April 10 you will receive two free personal one-on-one coaching calls (reg. $400).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tx1"/>
                </a:solidFill>
              </a:rPr>
              <a:t>Special Offer expires Mon April 10 at midnight! ***</a:t>
            </a:r>
          </a:p>
        </p:txBody>
      </p:sp>
    </p:spTree>
    <p:extLst>
      <p:ext uri="{BB962C8B-B14F-4D97-AF65-F5344CB8AC3E}">
        <p14:creationId xmlns:p14="http://schemas.microsoft.com/office/powerpoint/2010/main" val="21863402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Testimonies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There is nothing else quite like this available anywhere!</a:t>
            </a:r>
            <a:endParaRPr lang="en-US" dirty="0">
              <a:solidFill>
                <a:schemeClr val="tx1"/>
              </a:solidFill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tx1"/>
                </a:solidFill>
              </a:rPr>
              <a:t>"Pastor's Coach shaped our journey as we prepared to plant a church.“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-- Banning </a:t>
            </a:r>
            <a:r>
              <a:rPr lang="en-US" dirty="0" err="1">
                <a:solidFill>
                  <a:schemeClr val="tx1"/>
                </a:solidFill>
              </a:rPr>
              <a:t>Liebscher</a:t>
            </a:r>
            <a:r>
              <a:rPr lang="en-US" dirty="0">
                <a:solidFill>
                  <a:schemeClr val="tx1"/>
                </a:solidFill>
              </a:rPr>
              <a:t>, Director, Jesus Culture Church Sacramento CA USA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tx1"/>
                </a:solidFill>
              </a:rPr>
              <a:t>“I haven’t had so much fun in ministry since I was in my twenties!” -- </a:t>
            </a:r>
            <a:r>
              <a:rPr lang="en-US" dirty="0">
                <a:solidFill>
                  <a:schemeClr val="tx1"/>
                </a:solidFill>
              </a:rPr>
              <a:t>Paul </a:t>
            </a:r>
            <a:r>
              <a:rPr lang="en-US" dirty="0" err="1">
                <a:solidFill>
                  <a:schemeClr val="tx1"/>
                </a:solidFill>
              </a:rPr>
              <a:t>Berteig</a:t>
            </a:r>
            <a:r>
              <a:rPr lang="en-US" dirty="0">
                <a:solidFill>
                  <a:schemeClr val="tx1"/>
                </a:solidFill>
              </a:rPr>
              <a:t>, pastor of Genesis Community Church in Prince George Canada: </a:t>
            </a:r>
            <a:r>
              <a:rPr lang="en-US" dirty="0">
                <a:hlinkClick r:id="rId3"/>
              </a:rPr>
              <a:t>https://pastorscoach.com/video/boot-camp-testimony-paul-berteig/</a:t>
            </a:r>
            <a:endParaRPr lang="en-US" dirty="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tx1"/>
                </a:solidFill>
              </a:rPr>
              <a:t>“20 years in ministry, seven as a Senior Pastor… But I have NEVER come across anything like Pastor’s Coach.  I’m only one month into their 2 year Q2Q Church Growth Track, but I am fast becoming convinced that this is THE BEST MATERIAL and MOST EXTRAORDINARY COACHING that I have EVER come across.  Do yourself a </a:t>
            </a:r>
            <a:r>
              <a:rPr lang="en-US" i="1" dirty="0" err="1">
                <a:solidFill>
                  <a:schemeClr val="tx1"/>
                </a:solidFill>
              </a:rPr>
              <a:t>favour</a:t>
            </a:r>
            <a:r>
              <a:rPr lang="en-US" i="1" dirty="0">
                <a:solidFill>
                  <a:schemeClr val="tx1"/>
                </a:solidFill>
              </a:rPr>
              <a:t> - connect with Pastors Coach - it’ll be one of the best and most defining decisions of your ministry.“ </a:t>
            </a:r>
            <a:r>
              <a:rPr lang="en-US" dirty="0">
                <a:solidFill>
                  <a:schemeClr val="tx1"/>
                </a:solidFill>
              </a:rPr>
              <a:t>--</a:t>
            </a:r>
            <a:r>
              <a:rPr lang="en-US" i="1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Luke Harris, Senior Pastor, Empower Church - The Shire, </a:t>
            </a:r>
            <a:r>
              <a:rPr lang="en-US" dirty="0" err="1">
                <a:solidFill>
                  <a:schemeClr val="tx1"/>
                </a:solidFill>
              </a:rPr>
              <a:t>Cronulla</a:t>
            </a:r>
            <a:r>
              <a:rPr lang="en-US" dirty="0">
                <a:solidFill>
                  <a:schemeClr val="tx1"/>
                </a:solidFill>
              </a:rPr>
              <a:t>, Australia.</a:t>
            </a:r>
          </a:p>
        </p:txBody>
      </p:sp>
    </p:spTree>
    <p:extLst>
      <p:ext uri="{BB962C8B-B14F-4D97-AF65-F5344CB8AC3E}">
        <p14:creationId xmlns:p14="http://schemas.microsoft.com/office/powerpoint/2010/main" val="40987881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Contact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Please contact us with any questions or meeting requests:</a:t>
            </a:r>
            <a:endParaRPr lang="en-US" dirty="0">
              <a:solidFill>
                <a:schemeClr val="tx1"/>
              </a:solidFill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We can do a zoom or Skype meeting with your team or elder board to talk about how this will work for your church or ministry.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Call us at +1 (916) 467-9934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Email us at </a:t>
            </a:r>
            <a:r>
              <a:rPr lang="en-US" dirty="0">
                <a:solidFill>
                  <a:schemeClr val="tx1"/>
                </a:solidFill>
                <a:hlinkClick r:id="rId3"/>
              </a:rPr>
              <a:t>info@pastorscoach.com</a:t>
            </a:r>
            <a:endParaRPr lang="en-US" dirty="0">
              <a:solidFill>
                <a:schemeClr val="tx1"/>
              </a:solidFill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chemeClr val="tx1"/>
                </a:solidFill>
              </a:rPr>
              <a:t>Destiny Finder Small Group Program</a:t>
            </a:r>
            <a:r>
              <a:rPr lang="en-US" dirty="0">
                <a:solidFill>
                  <a:schemeClr val="tx1"/>
                </a:solidFill>
              </a:rPr>
              <a:t>: </a:t>
            </a:r>
            <a:r>
              <a:rPr lang="en-US" dirty="0">
                <a:solidFill>
                  <a:schemeClr val="tx1"/>
                </a:solidFill>
                <a:hlinkClick r:id="rId4"/>
              </a:rPr>
              <a:t>https://destinyfinder.com/smallgroups/</a:t>
            </a:r>
            <a:endParaRPr lang="en-US" dirty="0">
              <a:solidFill>
                <a:schemeClr val="tx1"/>
              </a:solidFill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13160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Boot Camp Starts April 18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5"/>
            <a:ext cx="10515600" cy="4301936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This is an amazing 12-week training experience.</a:t>
            </a:r>
          </a:p>
          <a:p>
            <a:r>
              <a:rPr lang="en-US" sz="2800" dirty="0">
                <a:solidFill>
                  <a:schemeClr val="tx1"/>
                </a:solidFill>
              </a:rPr>
              <a:t>Boot Camp Training Sessions: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Tues April 18-July 6 from 9-10:30 AM Pacific Time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Group Coaching and Support Call (Optional)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Thursdays from 9-10 AM Pacific Time</a:t>
            </a:r>
            <a:endParaRPr lang="en-US" sz="2800" i="1" dirty="0">
              <a:solidFill>
                <a:schemeClr val="tx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More info and sign up: </a:t>
            </a:r>
            <a:r>
              <a:rPr lang="en-US" sz="2800" dirty="0">
                <a:solidFill>
                  <a:schemeClr val="tx1"/>
                </a:solidFill>
                <a:hlinkClick r:id="rId3"/>
              </a:rPr>
              <a:t>https://pastorscoach.com/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5057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Boot Camp Pricing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rmAutofit lnSpcReduction="1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This is the best of the best of our material and resources! Includes:</a:t>
            </a:r>
            <a:endParaRPr lang="en-US" dirty="0">
              <a:solidFill>
                <a:schemeClr val="tx1"/>
              </a:solidFill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12-week program with weekly live training sessions, courses, </a:t>
            </a:r>
            <a:r>
              <a:rPr lang="en-US" i="1" dirty="0">
                <a:solidFill>
                  <a:schemeClr val="tx1"/>
                </a:solidFill>
              </a:rPr>
              <a:t>Destiny Finder Small Group Program</a:t>
            </a:r>
            <a:r>
              <a:rPr lang="en-US" dirty="0">
                <a:solidFill>
                  <a:schemeClr val="tx1"/>
                </a:solidFill>
              </a:rPr>
              <a:t>, lifetime access to the material, live support, and more.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Only offered live once. It will be recorded and included in other programs.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Total value: Over $5000.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Boot Camp Investment: $1997 or 3 x $749 (3 monthly payments).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Go to </a:t>
            </a:r>
            <a:r>
              <a:rPr lang="en-US" dirty="0">
                <a:solidFill>
                  <a:schemeClr val="tx1"/>
                </a:solidFill>
                <a:hlinkClick r:id="rId3"/>
              </a:rPr>
              <a:t>pastorscoach.com</a:t>
            </a:r>
            <a:r>
              <a:rPr lang="en-US" dirty="0">
                <a:solidFill>
                  <a:schemeClr val="tx1"/>
                </a:solidFill>
              </a:rPr>
              <a:t>, select the option, complete the order.</a:t>
            </a:r>
            <a:endParaRPr lang="en-US" b="1" dirty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sz="3200" b="1" dirty="0">
                <a:solidFill>
                  <a:schemeClr val="tx1"/>
                </a:solidFill>
              </a:rPr>
              <a:t>Special Offer </a:t>
            </a:r>
            <a:r>
              <a:rPr lang="en-US" b="1" dirty="0">
                <a:solidFill>
                  <a:schemeClr val="tx1"/>
                </a:solidFill>
              </a:rPr>
              <a:t>for Webinar participants: If you sign up by April 10 you will receive two free personal one-on-one coaching calls (reg. $400).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tx1"/>
                </a:solidFill>
              </a:rPr>
              <a:t>Special Offer expires Mon April 10 at midnight! ***</a:t>
            </a:r>
          </a:p>
        </p:txBody>
      </p:sp>
    </p:spTree>
    <p:extLst>
      <p:ext uri="{BB962C8B-B14F-4D97-AF65-F5344CB8AC3E}">
        <p14:creationId xmlns:p14="http://schemas.microsoft.com/office/powerpoint/2010/main" val="262168493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Questions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5"/>
            <a:ext cx="10515600" cy="4301936"/>
          </a:xfrm>
        </p:spPr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Why does it take 2-3 years to fully implement? This is a big shift, it takes a lot of time to change the culture in a church.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Can I do it on my own? Yes but working with a coach will greatly accelerate your progress.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Will it really work in my situation (culture, age group, rich/poor, etc.)?  Yes, we work with all types of churches around the world.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solidFill>
                <a:schemeClr val="tx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33326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Conclusion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5"/>
            <a:ext cx="10515600" cy="4301936"/>
          </a:xfrm>
        </p:spPr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A copy of these slides will be sent by email.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A recording of this webinar will be available.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Questions: Call us at +1-916-671-0146 (mobile or WhatsApp).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Your future self is begging you to get on board!</a:t>
            </a:r>
          </a:p>
        </p:txBody>
      </p:sp>
    </p:spTree>
    <p:extLst>
      <p:ext uri="{BB962C8B-B14F-4D97-AF65-F5344CB8AC3E}">
        <p14:creationId xmlns:p14="http://schemas.microsoft.com/office/powerpoint/2010/main" val="164474937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Q&amp;A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4"/>
            <a:ext cx="10659934" cy="473665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Ask please!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12912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45834"/>
            <a:ext cx="10515600" cy="1096046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More Testimonies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1787715"/>
            <a:ext cx="10515600" cy="4301936"/>
          </a:xfrm>
        </p:spPr>
        <p:txBody>
          <a:bodyPr>
            <a:normAutofit fontScale="70000" lnSpcReduction="20000"/>
          </a:bodyPr>
          <a:lstStyle/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600" i="1" dirty="0">
                <a:solidFill>
                  <a:schemeClr val="tx1"/>
                </a:solidFill>
              </a:rPr>
              <a:t>“Michael and Glen, I want to express my huge appreciation to you for the Pastor's Coach program. I want to let you know that I get it. </a:t>
            </a: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600" i="1" dirty="0">
                <a:solidFill>
                  <a:schemeClr val="tx1"/>
                </a:solidFill>
              </a:rPr>
              <a:t>It’s not a program. It’s a total paradigm shift for ministry, out of traditionalism and into the leadership model and church building strategy that Jesus intended. I get the big picture.</a:t>
            </a: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600" i="1" dirty="0">
                <a:solidFill>
                  <a:schemeClr val="tx1"/>
                </a:solidFill>
              </a:rPr>
              <a:t>The moment I heard that Michael spent 20+ hours per week in face-to-face mentoring, my life was changed forever and there’s no going back. When I understood that personal leadership development and small group team ministry were higher priority than the weekend service, my life changed forever. No going back. Thank you both!”</a:t>
            </a:r>
            <a:endParaRPr lang="en-US" sz="3600" dirty="0">
              <a:solidFill>
                <a:schemeClr val="tx1"/>
              </a:solidFill>
            </a:endParaRP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</a:rPr>
              <a:t>-- Mike Harding, Senior Pastor, Love Gospel Church, Apache Junction, Arizona, USA (Boot Camp March 2018)</a:t>
            </a:r>
          </a:p>
          <a:p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390825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52106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641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33445</TotalTime>
  <Words>3681</Words>
  <Application>Microsoft Office PowerPoint</Application>
  <PresentationFormat>Widescreen</PresentationFormat>
  <Paragraphs>327</Paragraphs>
  <Slides>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9" baseType="lpstr">
      <vt:lpstr>Arial</vt:lpstr>
      <vt:lpstr>Arial Black</vt:lpstr>
      <vt:lpstr>Calibri</vt:lpstr>
      <vt:lpstr>Lato</vt:lpstr>
      <vt:lpstr>Office Theme</vt:lpstr>
      <vt:lpstr>PowerPoint Presentation</vt:lpstr>
      <vt:lpstr>Introduction</vt:lpstr>
      <vt:lpstr>Agenda</vt:lpstr>
      <vt:lpstr>Presenters</vt:lpstr>
      <vt:lpstr>The Goal</vt:lpstr>
      <vt:lpstr>The Problem</vt:lpstr>
      <vt:lpstr>Churches Not Growing</vt:lpstr>
      <vt:lpstr>People Not Growing, Not Volunteering</vt:lpstr>
      <vt:lpstr>The Root Causes</vt:lpstr>
      <vt:lpstr>Overemphasis on the Pastoral</vt:lpstr>
      <vt:lpstr>Priesthood of the Believer</vt:lpstr>
      <vt:lpstr>Wrong Church Model</vt:lpstr>
      <vt:lpstr>Not Developing Members</vt:lpstr>
      <vt:lpstr>Not Developing Leaders</vt:lpstr>
      <vt:lpstr>The Solution</vt:lpstr>
      <vt:lpstr>Paradigm Shift</vt:lpstr>
      <vt:lpstr>Apostolic Family Development</vt:lpstr>
      <vt:lpstr>Apostolic Family Development Framework</vt:lpstr>
      <vt:lpstr>Develop Leaders</vt:lpstr>
      <vt:lpstr>Jesus’ Model for Ministry</vt:lpstr>
      <vt:lpstr>Developing Leaders</vt:lpstr>
      <vt:lpstr>Leaders of Leaders (Elders)</vt:lpstr>
      <vt:lpstr>Develop Members</vt:lpstr>
      <vt:lpstr>Create a Model of Development</vt:lpstr>
      <vt:lpstr>Destiny Finder Approach</vt:lpstr>
      <vt:lpstr>The Journey Guide</vt:lpstr>
      <vt:lpstr>Journey Guide Assessment Results</vt:lpstr>
      <vt:lpstr>Destiny Fulfillment</vt:lpstr>
      <vt:lpstr>Reach the Lost</vt:lpstr>
      <vt:lpstr>The Biblical Basis for Outreach</vt:lpstr>
      <vt:lpstr>Relational Evangelism</vt:lpstr>
      <vt:lpstr>Create a Culture of Outreach</vt:lpstr>
      <vt:lpstr>Q &amp; A</vt:lpstr>
      <vt:lpstr>Next Steps</vt:lpstr>
      <vt:lpstr>The Track Includes</vt:lpstr>
      <vt:lpstr>PowerPoint Presentation</vt:lpstr>
      <vt:lpstr>The 5 Growth Steps</vt:lpstr>
      <vt:lpstr>Step 1: the Boot Camp</vt:lpstr>
      <vt:lpstr>The Live Boot Camp</vt:lpstr>
      <vt:lpstr>Boot Camp Class Topics</vt:lpstr>
      <vt:lpstr>Road Map</vt:lpstr>
      <vt:lpstr>Module Assignments</vt:lpstr>
      <vt:lpstr>Boot Camp Starts April 18</vt:lpstr>
      <vt:lpstr>Boot Camp Pricing</vt:lpstr>
      <vt:lpstr>Testimonies</vt:lpstr>
      <vt:lpstr>Contact</vt:lpstr>
      <vt:lpstr>Boot Camp Starts April 18</vt:lpstr>
      <vt:lpstr>Boot Camp Pricing</vt:lpstr>
      <vt:lpstr>Questions</vt:lpstr>
      <vt:lpstr>Conclusion</vt:lpstr>
      <vt:lpstr>Q&amp;A</vt:lpstr>
      <vt:lpstr>More Testimonies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Glen Reed</cp:lastModifiedBy>
  <cp:revision>510</cp:revision>
  <dcterms:created xsi:type="dcterms:W3CDTF">2018-05-02T06:50:38Z</dcterms:created>
  <dcterms:modified xsi:type="dcterms:W3CDTF">2023-04-06T01:02:57Z</dcterms:modified>
</cp:coreProperties>
</file>