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76"/>
  </p:notesMasterIdLst>
  <p:sldIdLst>
    <p:sldId id="257" r:id="rId2"/>
    <p:sldId id="401" r:id="rId3"/>
    <p:sldId id="449" r:id="rId4"/>
    <p:sldId id="451" r:id="rId5"/>
    <p:sldId id="465" r:id="rId6"/>
    <p:sldId id="577" r:id="rId7"/>
    <p:sldId id="552" r:id="rId8"/>
    <p:sldId id="578" r:id="rId9"/>
    <p:sldId id="537" r:id="rId10"/>
    <p:sldId id="593" r:id="rId11"/>
    <p:sldId id="579" r:id="rId12"/>
    <p:sldId id="536" r:id="rId13"/>
    <p:sldId id="580" r:id="rId14"/>
    <p:sldId id="594" r:id="rId15"/>
    <p:sldId id="581" r:id="rId16"/>
    <p:sldId id="538" r:id="rId17"/>
    <p:sldId id="540" r:id="rId18"/>
    <p:sldId id="582" r:id="rId19"/>
    <p:sldId id="585" r:id="rId20"/>
    <p:sldId id="586" r:id="rId21"/>
    <p:sldId id="587" r:id="rId22"/>
    <p:sldId id="584" r:id="rId23"/>
    <p:sldId id="583" r:id="rId24"/>
    <p:sldId id="588" r:id="rId25"/>
    <p:sldId id="589" r:id="rId26"/>
    <p:sldId id="539" r:id="rId27"/>
    <p:sldId id="468" r:id="rId28"/>
    <p:sldId id="592" r:id="rId29"/>
    <p:sldId id="595" r:id="rId30"/>
    <p:sldId id="551" r:id="rId31"/>
    <p:sldId id="596" r:id="rId32"/>
    <p:sldId id="597" r:id="rId33"/>
    <p:sldId id="599" r:id="rId34"/>
    <p:sldId id="598" r:id="rId35"/>
    <p:sldId id="600" r:id="rId36"/>
    <p:sldId id="601" r:id="rId37"/>
    <p:sldId id="602" r:id="rId38"/>
    <p:sldId id="603" r:id="rId39"/>
    <p:sldId id="604" r:id="rId40"/>
    <p:sldId id="605" r:id="rId41"/>
    <p:sldId id="591" r:id="rId42"/>
    <p:sldId id="553" r:id="rId43"/>
    <p:sldId id="609" r:id="rId44"/>
    <p:sldId id="550" r:id="rId45"/>
    <p:sldId id="549" r:id="rId46"/>
    <p:sldId id="607" r:id="rId47"/>
    <p:sldId id="606" r:id="rId48"/>
    <p:sldId id="555" r:id="rId49"/>
    <p:sldId id="608" r:id="rId50"/>
    <p:sldId id="611" r:id="rId51"/>
    <p:sldId id="610" r:id="rId52"/>
    <p:sldId id="527" r:id="rId53"/>
    <p:sldId id="419" r:id="rId54"/>
    <p:sldId id="612" r:id="rId55"/>
    <p:sldId id="528" r:id="rId56"/>
    <p:sldId id="529" r:id="rId57"/>
    <p:sldId id="297" r:id="rId58"/>
    <p:sldId id="423" r:id="rId59"/>
    <p:sldId id="417" r:id="rId60"/>
    <p:sldId id="421" r:id="rId61"/>
    <p:sldId id="422" r:id="rId62"/>
    <p:sldId id="346" r:id="rId63"/>
    <p:sldId id="404" r:id="rId64"/>
    <p:sldId id="565" r:id="rId65"/>
    <p:sldId id="566" r:id="rId66"/>
    <p:sldId id="405" r:id="rId67"/>
    <p:sldId id="406" r:id="rId68"/>
    <p:sldId id="321" r:id="rId69"/>
    <p:sldId id="613" r:id="rId70"/>
    <p:sldId id="614" r:id="rId71"/>
    <p:sldId id="561" r:id="rId72"/>
    <p:sldId id="560" r:id="rId73"/>
    <p:sldId id="256" r:id="rId74"/>
    <p:sldId id="271" r:id="rId7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2" autoAdjust="0"/>
    <p:restoredTop sz="94673"/>
  </p:normalViewPr>
  <p:slideViewPr>
    <p:cSldViewPr snapToGrid="0" snapToObjects="1">
      <p:cViewPr varScale="1">
        <p:scale>
          <a:sx n="85" d="100"/>
          <a:sy n="85" d="100"/>
        </p:scale>
        <p:origin x="84" y="9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D9002E-A6F1-FE4A-877B-3ACC464AF629}" type="datetimeFigureOut">
              <a:rPr lang="en-US" smtClean="0"/>
              <a:t>9/30/2021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8AB96D-B0B2-7B43-9B5B-FCFEED60D000}" type="slidenum">
              <a:rPr lang="en-US" smtClean="0"/>
              <a:t>‹#›</a:t>
            </a:fld>
            <a:endParaRPr lang="en-US"/>
          </a:p>
        </p:txBody>
      </p:sp>
    </p:spTree>
    <p:extLst>
      <p:ext uri="{BB962C8B-B14F-4D97-AF65-F5344CB8AC3E}">
        <p14:creationId xmlns:p14="http://schemas.microsoft.com/office/powerpoint/2010/main" val="1615492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5400" b="1">
                <a:latin typeface="Lato" charset="0"/>
                <a:ea typeface="Lato" charset="0"/>
                <a:cs typeface="Lato"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AF2DEAE8-E052-F942-86B2-46EAE93A1D56}" type="datetimeFigureOut">
              <a:rPr lang="en-US" smtClean="0"/>
              <a:t>9/30/2021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65542E-5ADE-114A-9699-5B98845986D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F2DEAE8-E052-F942-86B2-46EAE93A1D56}" type="datetimeFigureOut">
              <a:rPr lang="en-US" smtClean="0"/>
              <a:t>9/30/2021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65542E-5ADE-114A-9699-5B98845986D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F2DEAE8-E052-F942-86B2-46EAE93A1D56}" type="datetimeFigureOut">
              <a:rPr lang="en-US" smtClean="0"/>
              <a:t>9/30/2021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65542E-5ADE-114A-9699-5B98845986D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Lato" charset="0"/>
                <a:ea typeface="Lato" charset="0"/>
                <a:cs typeface="Lato"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latin typeface="Lato" charset="0"/>
                <a:ea typeface="Lato" charset="0"/>
                <a:cs typeface="Lato" charset="0"/>
              </a:defRPr>
            </a:lvl1pPr>
            <a:lvl2pPr>
              <a:defRPr>
                <a:latin typeface="Lato" charset="0"/>
                <a:ea typeface="Lato" charset="0"/>
                <a:cs typeface="Lato" charset="0"/>
              </a:defRPr>
            </a:lvl2pPr>
            <a:lvl3pPr>
              <a:defRPr>
                <a:latin typeface="Lato" charset="0"/>
                <a:ea typeface="Lato" charset="0"/>
                <a:cs typeface="Lato" charset="0"/>
              </a:defRPr>
            </a:lvl3pPr>
            <a:lvl4pPr>
              <a:defRPr/>
            </a:lvl4pPr>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F2DEAE8-E052-F942-86B2-46EAE93A1D56}" type="datetimeFigureOut">
              <a:rPr lang="en-US" smtClean="0"/>
              <a:t>9/30/2021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65542E-5ADE-114A-9699-5B98845986D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b="1">
                <a:latin typeface="Lato" charset="0"/>
                <a:ea typeface="Lato" charset="0"/>
                <a:cs typeface="Lato"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2DEAE8-E052-F942-86B2-46EAE93A1D56}" type="datetimeFigureOut">
              <a:rPr lang="en-US" smtClean="0"/>
              <a:t>9/30/2021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65542E-5ADE-114A-9699-5B98845986D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Lato" charset="0"/>
                <a:ea typeface="Lato" charset="0"/>
                <a:cs typeface="Lato"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F2DEAE8-E052-F942-86B2-46EAE93A1D56}" type="datetimeFigureOut">
              <a:rPr lang="en-US" smtClean="0"/>
              <a:t>9/30/2021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65542E-5ADE-114A-9699-5B98845986D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1">
                <a:latin typeface="Lato" charset="0"/>
                <a:ea typeface="Lato" charset="0"/>
                <a:cs typeface="Lato"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F2DEAE8-E052-F942-86B2-46EAE93A1D56}" type="datetimeFigureOut">
              <a:rPr lang="en-US" smtClean="0"/>
              <a:t>9/30/2021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65542E-5ADE-114A-9699-5B98845986D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Lato" charset="0"/>
                <a:ea typeface="Lato" charset="0"/>
                <a:cs typeface="Lato" charset="0"/>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F2DEAE8-E052-F942-86B2-46EAE93A1D56}" type="datetimeFigureOut">
              <a:rPr lang="en-US" smtClean="0"/>
              <a:t>9/30/2021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65542E-5ADE-114A-9699-5B98845986D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2DEAE8-E052-F942-86B2-46EAE93A1D56}" type="datetimeFigureOut">
              <a:rPr lang="en-US" smtClean="0"/>
              <a:t>9/30/2021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65542E-5ADE-114A-9699-5B98845986D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2DEAE8-E052-F942-86B2-46EAE93A1D56}" type="datetimeFigureOut">
              <a:rPr lang="en-US" smtClean="0"/>
              <a:t>9/30/2021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65542E-5ADE-114A-9699-5B98845986D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2DEAE8-E052-F942-86B2-46EAE93A1D56}" type="datetimeFigureOut">
              <a:rPr lang="en-US" smtClean="0"/>
              <a:t>9/30/2021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65542E-5ADE-114A-9699-5B98845986D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2DEAE8-E052-F942-86B2-46EAE93A1D56}" type="datetimeFigureOut">
              <a:rPr lang="en-US" smtClean="0"/>
              <a:t>9/30/2021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65542E-5ADE-114A-9699-5B98845986D9}" type="slidenum">
              <a:rPr lang="en-US" smtClean="0"/>
              <a:t>‹#›</a:t>
            </a:fld>
            <a:endParaRPr lang="en-US"/>
          </a:p>
        </p:txBody>
      </p:sp>
    </p:spTree>
    <p:extLst>
      <p:ext uri="{BB962C8B-B14F-4D97-AF65-F5344CB8AC3E}">
        <p14:creationId xmlns:p14="http://schemas.microsoft.com/office/powerpoint/2010/main" val="186938928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b="1" kern="1200">
          <a:solidFill>
            <a:schemeClr val="tx1"/>
          </a:solidFill>
          <a:latin typeface="Lato" charset="0"/>
          <a:ea typeface="Lato" charset="0"/>
          <a:cs typeface="Lato"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charset="0"/>
          <a:ea typeface="Lato" charset="0"/>
          <a:cs typeface="Lato"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charset="0"/>
          <a:ea typeface="Lato" charset="0"/>
          <a:cs typeface="Lato"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charset="0"/>
          <a:ea typeface="Lato" charset="0"/>
          <a:cs typeface="Lato"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charset="0"/>
          <a:ea typeface="Lato" charset="0"/>
          <a:cs typeface="Lato"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charset="0"/>
          <a:ea typeface="Lato" charset="0"/>
          <a:cs typeface="Lato"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biblegateway.com/passage/?search=john+6:53-69&amp;version=NASB1995#fen-NASB1995-26322a" TargetMode="External"/><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hyperlink" Target="https://pastorscoach.com/destiny-finder-small-group-program/" TargetMode="External"/><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hyperlink" Target="https://destinyfinder.com/destinylab/" TargetMode="External"/><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hyperlink" Target="https://pastorscoach.com/" TargetMode="External"/><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hyperlink" Target="https://pastorscoach.com/" TargetMode="External"/><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hyperlink" Target="https://pastorscoach.com/video/boot-camp-testimony-paul-berteig/" TargetMode="External"/><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hyperlink" Target="https://pastorscoach.com/" TargetMode="External"/><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hyperlink" Target="https://pastorscoach.com/" TargetMode="External"/><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hyperlink" Target="https://destinyfinder.com/" TargetMode="External"/><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7"/>
          <p:cNvSpPr txBox="1">
            <a:spLocks/>
          </p:cNvSpPr>
          <p:nvPr/>
        </p:nvSpPr>
        <p:spPr>
          <a:xfrm>
            <a:off x="4979624" y="1065461"/>
            <a:ext cx="690306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charset="0"/>
                <a:ea typeface="Lato" charset="0"/>
                <a:cs typeface="Lato"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charset="0"/>
                <a:ea typeface="Lato" charset="0"/>
                <a:cs typeface="Lato"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charset="0"/>
                <a:ea typeface="Lato" charset="0"/>
                <a:cs typeface="Lato"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charset="0"/>
                <a:ea typeface="Lato" charset="0"/>
                <a:cs typeface="Lato"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charset="0"/>
                <a:ea typeface="Lato" charset="0"/>
                <a:cs typeface="Lato"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6000" dirty="0" smtClean="0">
                <a:latin typeface="Arial Black" panose="020B0A04020102020204" pitchFamily="34" charset="0"/>
              </a:rPr>
              <a:t>Radical Discipleship Challenge</a:t>
            </a:r>
            <a:endParaRPr lang="en-US" sz="6000" i="1" dirty="0" smtClean="0">
              <a:latin typeface="Arial Black" panose="020B0A04020102020204" pitchFamily="34" charset="0"/>
            </a:endParaRPr>
          </a:p>
          <a:p>
            <a:pPr marL="0" indent="0">
              <a:buNone/>
            </a:pPr>
            <a:endParaRPr lang="en-US" dirty="0"/>
          </a:p>
          <a:p>
            <a:pPr marL="0" indent="0">
              <a:buNone/>
            </a:pPr>
            <a:r>
              <a:rPr lang="en-US" dirty="0" smtClean="0"/>
              <a:t>Pastor’s Coach September 2021</a:t>
            </a:r>
          </a:p>
          <a:p>
            <a:pPr marL="0" indent="0">
              <a:buNone/>
            </a:pPr>
            <a:endParaRPr lang="en-US" dirty="0"/>
          </a:p>
          <a:p>
            <a:pPr marL="0" indent="0">
              <a:buNone/>
            </a:pPr>
            <a:r>
              <a:rPr lang="en-US" sz="1200" dirty="0" smtClean="0"/>
              <a:t>Pastorscoach.com  © 2021 Quintessant</a:t>
            </a:r>
          </a:p>
          <a:p>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177" y="1065461"/>
            <a:ext cx="4225823" cy="1898828"/>
          </a:xfrm>
          <a:prstGeom prst="rect">
            <a:avLst/>
          </a:prstGeom>
        </p:spPr>
      </p:pic>
    </p:spTree>
    <p:extLst>
      <p:ext uri="{BB962C8B-B14F-4D97-AF65-F5344CB8AC3E}">
        <p14:creationId xmlns:p14="http://schemas.microsoft.com/office/powerpoint/2010/main" val="11399741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Autofit/>
          </a:bodyPr>
          <a:lstStyle/>
          <a:p>
            <a:r>
              <a:rPr lang="en-US" sz="4800" dirty="0" smtClean="0"/>
              <a:t/>
            </a:r>
            <a:br>
              <a:rPr lang="en-US" sz="4800" dirty="0" smtClean="0"/>
            </a:br>
            <a:r>
              <a:rPr lang="en-US" sz="4800" dirty="0" smtClean="0"/>
              <a:t>The Gospel is the Good News</a:t>
            </a:r>
            <a:endParaRPr lang="en-US" sz="48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smtClean="0">
                <a:solidFill>
                  <a:schemeClr val="tx1"/>
                </a:solidFill>
              </a:rPr>
              <a:t>The gospel </a:t>
            </a:r>
            <a:r>
              <a:rPr lang="en-US" b="1" dirty="0" err="1" smtClean="0">
                <a:solidFill>
                  <a:schemeClr val="tx1"/>
                </a:solidFill>
              </a:rPr>
              <a:t>euangelion</a:t>
            </a:r>
            <a:r>
              <a:rPr lang="en-US" b="1" dirty="0" smtClean="0">
                <a:solidFill>
                  <a:schemeClr val="tx1"/>
                </a:solidFill>
              </a:rPr>
              <a:t> = good message</a:t>
            </a:r>
            <a:endParaRPr lang="en-US" b="1" dirty="0">
              <a:solidFill>
                <a:schemeClr val="tx1"/>
              </a:solidFill>
            </a:endParaRPr>
          </a:p>
          <a:p>
            <a:r>
              <a:rPr lang="en-US" i="1" dirty="0" smtClean="0">
                <a:solidFill>
                  <a:schemeClr val="tx1"/>
                </a:solidFill>
              </a:rPr>
              <a:t>1 Now </a:t>
            </a:r>
            <a:r>
              <a:rPr lang="en-US" i="1" dirty="0">
                <a:solidFill>
                  <a:schemeClr val="tx1"/>
                </a:solidFill>
              </a:rPr>
              <a:t>I make known to you, brethren, the gospel which I preached to you, which also you received, in which also you stand, 2 by which also you are saved, if you hold fast </a:t>
            </a:r>
            <a:r>
              <a:rPr lang="en-US" i="1" dirty="0" smtClean="0">
                <a:solidFill>
                  <a:schemeClr val="tx1"/>
                </a:solidFill>
              </a:rPr>
              <a:t>he </a:t>
            </a:r>
            <a:r>
              <a:rPr lang="en-US" i="1" dirty="0">
                <a:solidFill>
                  <a:schemeClr val="tx1"/>
                </a:solidFill>
              </a:rPr>
              <a:t>word which I preached to you, unless you believed in vain</a:t>
            </a:r>
            <a:r>
              <a:rPr lang="en-US" i="1" dirty="0" smtClean="0">
                <a:solidFill>
                  <a:schemeClr val="tx1"/>
                </a:solidFill>
              </a:rPr>
              <a:t>.</a:t>
            </a:r>
            <a:endParaRPr lang="en-US" i="1" dirty="0">
              <a:solidFill>
                <a:schemeClr val="tx1"/>
              </a:solidFill>
            </a:endParaRPr>
          </a:p>
          <a:p>
            <a:r>
              <a:rPr lang="en-US" i="1" dirty="0">
                <a:solidFill>
                  <a:schemeClr val="tx1"/>
                </a:solidFill>
              </a:rPr>
              <a:t>3 For I delivered to you </a:t>
            </a:r>
            <a:r>
              <a:rPr lang="en-US" i="1" dirty="0" smtClean="0">
                <a:solidFill>
                  <a:schemeClr val="tx1"/>
                </a:solidFill>
              </a:rPr>
              <a:t>as </a:t>
            </a:r>
            <a:r>
              <a:rPr lang="en-US" i="1" dirty="0">
                <a:solidFill>
                  <a:schemeClr val="tx1"/>
                </a:solidFill>
              </a:rPr>
              <a:t>of first importance what I also received, that Christ died for our sins according to the Scriptures, 4 and that He was buried, and that He was raised on the third day according to the </a:t>
            </a:r>
            <a:r>
              <a:rPr lang="en-US" i="1" dirty="0" smtClean="0">
                <a:solidFill>
                  <a:schemeClr val="tx1"/>
                </a:solidFill>
              </a:rPr>
              <a:t>Scriptures. I </a:t>
            </a:r>
            <a:r>
              <a:rPr lang="en-US" i="1" dirty="0" err="1" smtClean="0">
                <a:solidFill>
                  <a:schemeClr val="tx1"/>
                </a:solidFill>
              </a:rPr>
              <a:t>Cor</a:t>
            </a:r>
            <a:r>
              <a:rPr lang="en-US" i="1" dirty="0" smtClean="0">
                <a:solidFill>
                  <a:schemeClr val="tx1"/>
                </a:solidFill>
              </a:rPr>
              <a:t> 15:1-3</a:t>
            </a:r>
          </a:p>
          <a:p>
            <a:r>
              <a:rPr lang="en-US" dirty="0" smtClean="0">
                <a:solidFill>
                  <a:schemeClr val="tx1"/>
                </a:solidFill>
              </a:rPr>
              <a:t>Must believe the message:</a:t>
            </a:r>
          </a:p>
          <a:p>
            <a:r>
              <a:rPr lang="en-US" i="1" dirty="0">
                <a:solidFill>
                  <a:schemeClr val="tx1"/>
                </a:solidFill>
              </a:rPr>
              <a:t>16 For I am not ashamed of the gospel, for it is the power of God for salvation to everyone who believes, to the Jew first and also to the Greek</a:t>
            </a:r>
            <a:r>
              <a:rPr lang="en-US" i="1" dirty="0" smtClean="0">
                <a:solidFill>
                  <a:schemeClr val="tx1"/>
                </a:solidFill>
              </a:rPr>
              <a:t>. Rom 1:16</a:t>
            </a:r>
          </a:p>
          <a:p>
            <a:endParaRPr lang="en-US" i="1" dirty="0">
              <a:solidFill>
                <a:schemeClr val="tx1"/>
              </a:solidFill>
            </a:endParaRPr>
          </a:p>
          <a:p>
            <a:endParaRPr lang="en-US" i="1" dirty="0" smtClean="0">
              <a:solidFill>
                <a:schemeClr val="tx1"/>
              </a:solidFill>
            </a:endParaRPr>
          </a:p>
          <a:p>
            <a:endParaRPr lang="en-US" b="1" dirty="0" smtClean="0">
              <a:solidFill>
                <a:schemeClr val="tx1"/>
              </a:solidFill>
            </a:endParaRPr>
          </a:p>
        </p:txBody>
      </p:sp>
    </p:spTree>
    <p:extLst>
      <p:ext uri="{BB962C8B-B14F-4D97-AF65-F5344CB8AC3E}">
        <p14:creationId xmlns:p14="http://schemas.microsoft.com/office/powerpoint/2010/main" val="37207867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Autofit/>
          </a:bodyPr>
          <a:lstStyle/>
          <a:p>
            <a:r>
              <a:rPr lang="en-US" sz="4800" dirty="0" smtClean="0"/>
              <a:t/>
            </a:r>
            <a:br>
              <a:rPr lang="en-US" sz="4800" dirty="0" smtClean="0"/>
            </a:br>
            <a:r>
              <a:rPr lang="en-US" sz="4800" dirty="0" smtClean="0"/>
              <a:t>The Great Commission (</a:t>
            </a:r>
            <a:r>
              <a:rPr lang="en-US" sz="4800" dirty="0" err="1" smtClean="0"/>
              <a:t>cont</a:t>
            </a:r>
            <a:r>
              <a:rPr lang="en-US" sz="4800" dirty="0" smtClean="0"/>
              <a:t>’)</a:t>
            </a:r>
            <a:endParaRPr lang="en-US" sz="48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smtClean="0">
                <a:solidFill>
                  <a:schemeClr val="tx1"/>
                </a:solidFill>
              </a:rPr>
              <a:t>Do it and pass it on!</a:t>
            </a:r>
          </a:p>
          <a:p>
            <a:pPr marL="342900" indent="-342900">
              <a:buFont typeface="Arial" panose="020B0604020202020204" pitchFamily="34" charset="0"/>
              <a:buChar char="•"/>
            </a:pPr>
            <a:r>
              <a:rPr lang="en-US" dirty="0" smtClean="0">
                <a:solidFill>
                  <a:schemeClr val="tx1"/>
                </a:solidFill>
              </a:rPr>
              <a:t>All authority</a:t>
            </a:r>
          </a:p>
          <a:p>
            <a:pPr marL="342900" indent="-342900">
              <a:buFont typeface="Arial" panose="020B0604020202020204" pitchFamily="34" charset="0"/>
              <a:buChar char="•"/>
            </a:pPr>
            <a:r>
              <a:rPr lang="en-US" dirty="0" smtClean="0">
                <a:solidFill>
                  <a:schemeClr val="tx1"/>
                </a:solidFill>
              </a:rPr>
              <a:t>Go therefore</a:t>
            </a:r>
          </a:p>
          <a:p>
            <a:pPr marL="342900" indent="-342900">
              <a:buFont typeface="Arial" panose="020B0604020202020204" pitchFamily="34" charset="0"/>
              <a:buChar char="•"/>
            </a:pPr>
            <a:r>
              <a:rPr lang="en-US" dirty="0">
                <a:solidFill>
                  <a:schemeClr val="tx1"/>
                </a:solidFill>
              </a:rPr>
              <a:t>m</a:t>
            </a:r>
            <a:r>
              <a:rPr lang="en-US" dirty="0" smtClean="0">
                <a:solidFill>
                  <a:schemeClr val="tx1"/>
                </a:solidFill>
              </a:rPr>
              <a:t>ake disciples</a:t>
            </a:r>
          </a:p>
          <a:p>
            <a:pPr marL="342900" indent="-342900">
              <a:buFont typeface="Arial" panose="020B0604020202020204" pitchFamily="34" charset="0"/>
              <a:buChar char="•"/>
            </a:pPr>
            <a:r>
              <a:rPr lang="en-US" dirty="0">
                <a:solidFill>
                  <a:schemeClr val="tx1"/>
                </a:solidFill>
              </a:rPr>
              <a:t>o</a:t>
            </a:r>
            <a:r>
              <a:rPr lang="en-US" dirty="0" smtClean="0">
                <a:solidFill>
                  <a:schemeClr val="tx1"/>
                </a:solidFill>
              </a:rPr>
              <a:t>f all the nations (the </a:t>
            </a:r>
            <a:r>
              <a:rPr lang="en-US" dirty="0" err="1" smtClean="0">
                <a:solidFill>
                  <a:schemeClr val="tx1"/>
                </a:solidFill>
              </a:rPr>
              <a:t>ethne</a:t>
            </a:r>
            <a:r>
              <a:rPr lang="en-US" dirty="0" smtClean="0">
                <a:solidFill>
                  <a:schemeClr val="tx1"/>
                </a:solidFill>
              </a:rPr>
              <a:t>, individuals of different ethnic groups)</a:t>
            </a:r>
          </a:p>
          <a:p>
            <a:pPr marL="342900" indent="-342900">
              <a:buFont typeface="Arial" panose="020B0604020202020204" pitchFamily="34" charset="0"/>
              <a:buChar char="•"/>
            </a:pPr>
            <a:r>
              <a:rPr lang="en-US" dirty="0">
                <a:solidFill>
                  <a:schemeClr val="tx1"/>
                </a:solidFill>
              </a:rPr>
              <a:t>b</a:t>
            </a:r>
            <a:r>
              <a:rPr lang="en-US" dirty="0" smtClean="0">
                <a:solidFill>
                  <a:schemeClr val="tx1"/>
                </a:solidFill>
              </a:rPr>
              <a:t>aptizing them in the name of the Father, Son and Holy Spirit</a:t>
            </a:r>
          </a:p>
          <a:p>
            <a:pPr marL="342900" indent="-342900">
              <a:buFont typeface="Arial" panose="020B0604020202020204" pitchFamily="34" charset="0"/>
              <a:buChar char="•"/>
            </a:pPr>
            <a:r>
              <a:rPr lang="en-US" dirty="0">
                <a:solidFill>
                  <a:schemeClr val="tx1"/>
                </a:solidFill>
              </a:rPr>
              <a:t>t</a:t>
            </a:r>
            <a:r>
              <a:rPr lang="en-US" dirty="0" smtClean="0">
                <a:solidFill>
                  <a:schemeClr val="tx1"/>
                </a:solidFill>
              </a:rPr>
              <a:t>eaching them </a:t>
            </a:r>
          </a:p>
          <a:p>
            <a:pPr marL="342900" indent="-342900">
              <a:buFont typeface="Arial" panose="020B0604020202020204" pitchFamily="34" charset="0"/>
              <a:buChar char="•"/>
            </a:pPr>
            <a:r>
              <a:rPr lang="en-US" dirty="0" smtClean="0">
                <a:solidFill>
                  <a:schemeClr val="tx1"/>
                </a:solidFill>
              </a:rPr>
              <a:t>to observe all that I commanded you</a:t>
            </a:r>
          </a:p>
          <a:p>
            <a:pPr marL="342900" indent="-342900">
              <a:buFont typeface="Arial" panose="020B0604020202020204" pitchFamily="34" charset="0"/>
              <a:buChar char="•"/>
            </a:pPr>
            <a:r>
              <a:rPr lang="en-US" dirty="0" smtClean="0">
                <a:solidFill>
                  <a:schemeClr val="tx1"/>
                </a:solidFill>
              </a:rPr>
              <a:t>I am with you</a:t>
            </a:r>
          </a:p>
          <a:p>
            <a:endParaRPr lang="en-US" b="1" dirty="0" smtClean="0">
              <a:solidFill>
                <a:schemeClr val="tx1"/>
              </a:solidFill>
            </a:endParaRPr>
          </a:p>
        </p:txBody>
      </p:sp>
    </p:spTree>
    <p:extLst>
      <p:ext uri="{BB962C8B-B14F-4D97-AF65-F5344CB8AC3E}">
        <p14:creationId xmlns:p14="http://schemas.microsoft.com/office/powerpoint/2010/main" val="5736444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000" dirty="0" smtClean="0"/>
              <a:t>Disciplemaking Jesus’ Style</a:t>
            </a:r>
            <a:endParaRPr lang="en-US" sz="40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smtClean="0">
                <a:solidFill>
                  <a:schemeClr val="tx1"/>
                </a:solidFill>
              </a:rPr>
              <a:t>Luke 8</a:t>
            </a:r>
          </a:p>
          <a:p>
            <a:pPr marL="342900" indent="-342900">
              <a:buFont typeface="Arial" panose="020B0604020202020204" pitchFamily="34" charset="0"/>
              <a:buChar char="•"/>
            </a:pPr>
            <a:r>
              <a:rPr lang="en-US" dirty="0" smtClean="0">
                <a:solidFill>
                  <a:schemeClr val="tx1"/>
                </a:solidFill>
              </a:rPr>
              <a:t>Men and women “were with him.”</a:t>
            </a:r>
          </a:p>
          <a:p>
            <a:pPr marL="342900" indent="-342900">
              <a:buFont typeface="Arial" panose="020B0604020202020204" pitchFamily="34" charset="0"/>
              <a:buChar char="•"/>
            </a:pPr>
            <a:r>
              <a:rPr lang="en-US" dirty="0" smtClean="0">
                <a:solidFill>
                  <a:schemeClr val="tx1"/>
                </a:solidFill>
              </a:rPr>
              <a:t>Parables</a:t>
            </a:r>
          </a:p>
          <a:p>
            <a:pPr marL="342900" indent="-342900">
              <a:buFont typeface="Arial" panose="020B0604020202020204" pitchFamily="34" charset="0"/>
              <a:buChar char="•"/>
            </a:pPr>
            <a:r>
              <a:rPr lang="en-US" dirty="0" smtClean="0">
                <a:solidFill>
                  <a:schemeClr val="tx1"/>
                </a:solidFill>
              </a:rPr>
              <a:t>Jesus stills the storm.</a:t>
            </a:r>
          </a:p>
          <a:p>
            <a:pPr marL="342900" indent="-342900">
              <a:buFont typeface="Arial" panose="020B0604020202020204" pitchFamily="34" charset="0"/>
              <a:buChar char="•"/>
            </a:pPr>
            <a:r>
              <a:rPr lang="en-US" dirty="0" smtClean="0">
                <a:solidFill>
                  <a:schemeClr val="tx1"/>
                </a:solidFill>
              </a:rPr>
              <a:t>Jesus casts demons out of the </a:t>
            </a:r>
            <a:r>
              <a:rPr lang="en-US" dirty="0" err="1" smtClean="0">
                <a:solidFill>
                  <a:schemeClr val="tx1"/>
                </a:solidFill>
              </a:rPr>
              <a:t>Gerasene</a:t>
            </a:r>
            <a:r>
              <a:rPr lang="en-US" dirty="0" smtClean="0">
                <a:solidFill>
                  <a:schemeClr val="tx1"/>
                </a:solidFill>
              </a:rPr>
              <a:t> demoniac.</a:t>
            </a:r>
          </a:p>
          <a:p>
            <a:pPr marL="342900" indent="-342900">
              <a:buFont typeface="Arial" panose="020B0604020202020204" pitchFamily="34" charset="0"/>
              <a:buChar char="•"/>
            </a:pPr>
            <a:r>
              <a:rPr lang="en-US" dirty="0" smtClean="0">
                <a:solidFill>
                  <a:schemeClr val="tx1"/>
                </a:solidFill>
              </a:rPr>
              <a:t>Jesus heals many. </a:t>
            </a:r>
          </a:p>
          <a:p>
            <a:pPr marL="342900" indent="-342900">
              <a:buFont typeface="Arial" panose="020B0604020202020204" pitchFamily="34" charset="0"/>
              <a:buChar char="•"/>
            </a:pPr>
            <a:r>
              <a:rPr lang="en-US" dirty="0" smtClean="0">
                <a:solidFill>
                  <a:schemeClr val="tx1"/>
                </a:solidFill>
              </a:rPr>
              <a:t>Jesus raises </a:t>
            </a:r>
            <a:r>
              <a:rPr lang="en-US" dirty="0" err="1" smtClean="0">
                <a:solidFill>
                  <a:schemeClr val="tx1"/>
                </a:solidFill>
              </a:rPr>
              <a:t>Jairus</a:t>
            </a:r>
            <a:r>
              <a:rPr lang="en-US" dirty="0" smtClean="0">
                <a:solidFill>
                  <a:schemeClr val="tx1"/>
                </a:solidFill>
              </a:rPr>
              <a:t>’ daughter from the dead.</a:t>
            </a:r>
            <a:endParaRPr lang="en-US" dirty="0">
              <a:solidFill>
                <a:schemeClr val="tx1"/>
              </a:solidFill>
            </a:endParaRPr>
          </a:p>
        </p:txBody>
      </p:sp>
    </p:spTree>
    <p:extLst>
      <p:ext uri="{BB962C8B-B14F-4D97-AF65-F5344CB8AC3E}">
        <p14:creationId xmlns:p14="http://schemas.microsoft.com/office/powerpoint/2010/main" val="3469005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000" dirty="0" smtClean="0"/>
              <a:t>Disciplemaking Jesus’ Style (</a:t>
            </a:r>
            <a:r>
              <a:rPr lang="en-US" sz="4000" dirty="0" err="1" smtClean="0"/>
              <a:t>cont</a:t>
            </a:r>
            <a:r>
              <a:rPr lang="en-US" sz="4000" dirty="0" smtClean="0"/>
              <a:t>’)</a:t>
            </a:r>
            <a:endParaRPr lang="en-US" sz="40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smtClean="0">
                <a:solidFill>
                  <a:schemeClr val="tx1"/>
                </a:solidFill>
              </a:rPr>
              <a:t>Luke 9</a:t>
            </a:r>
          </a:p>
          <a:p>
            <a:pPr marL="342900" indent="-342900">
              <a:buFont typeface="Arial" panose="020B0604020202020204" pitchFamily="34" charset="0"/>
              <a:buChar char="•"/>
            </a:pPr>
            <a:r>
              <a:rPr lang="en-US" dirty="0" smtClean="0">
                <a:solidFill>
                  <a:schemeClr val="tx1"/>
                </a:solidFill>
              </a:rPr>
              <a:t>Jesus calls the twelve.</a:t>
            </a:r>
          </a:p>
          <a:p>
            <a:pPr marL="342900" indent="-342900">
              <a:buFont typeface="Arial" panose="020B0604020202020204" pitchFamily="34" charset="0"/>
              <a:buChar char="•"/>
            </a:pPr>
            <a:r>
              <a:rPr lang="en-US" dirty="0" smtClean="0">
                <a:solidFill>
                  <a:schemeClr val="tx1"/>
                </a:solidFill>
              </a:rPr>
              <a:t>Gave them power and authority over all the demons and to heal diseases.</a:t>
            </a:r>
          </a:p>
          <a:p>
            <a:pPr marL="342900" indent="-342900">
              <a:buFont typeface="Arial" panose="020B0604020202020204" pitchFamily="34" charset="0"/>
              <a:buChar char="•"/>
            </a:pPr>
            <a:r>
              <a:rPr lang="en-US" dirty="0" smtClean="0">
                <a:solidFill>
                  <a:schemeClr val="tx1"/>
                </a:solidFill>
              </a:rPr>
              <a:t>Send them out to proclaim the Kingdom of God and to perform healing.</a:t>
            </a:r>
          </a:p>
          <a:p>
            <a:pPr marL="342900" indent="-342900">
              <a:buFont typeface="Arial" panose="020B0604020202020204" pitchFamily="34" charset="0"/>
              <a:buChar char="•"/>
            </a:pPr>
            <a:r>
              <a:rPr lang="en-US" dirty="0" smtClean="0">
                <a:solidFill>
                  <a:schemeClr val="tx1"/>
                </a:solidFill>
              </a:rPr>
              <a:t>Find a house, stay and minister.</a:t>
            </a:r>
          </a:p>
          <a:p>
            <a:pPr marL="342900" indent="-342900">
              <a:buFont typeface="Arial" panose="020B0604020202020204" pitchFamily="34" charset="0"/>
              <a:buChar char="•"/>
            </a:pPr>
            <a:r>
              <a:rPr lang="en-US" dirty="0" smtClean="0">
                <a:solidFill>
                  <a:schemeClr val="tx1"/>
                </a:solidFill>
              </a:rPr>
              <a:t>Feeds the 5,000. </a:t>
            </a:r>
          </a:p>
          <a:p>
            <a:pPr marL="342900" indent="-342900">
              <a:buFont typeface="Arial" panose="020B0604020202020204" pitchFamily="34" charset="0"/>
              <a:buChar char="•"/>
            </a:pPr>
            <a:r>
              <a:rPr lang="en-US" dirty="0" smtClean="0">
                <a:solidFill>
                  <a:schemeClr val="tx1"/>
                </a:solidFill>
              </a:rPr>
              <a:t>Who do you say that I am?</a:t>
            </a:r>
          </a:p>
          <a:p>
            <a:pPr marL="342900" indent="-342900">
              <a:buFont typeface="Arial" panose="020B0604020202020204" pitchFamily="34" charset="0"/>
              <a:buChar char="•"/>
            </a:pPr>
            <a:r>
              <a:rPr lang="en-US" dirty="0" smtClean="0">
                <a:solidFill>
                  <a:schemeClr val="tx1"/>
                </a:solidFill>
              </a:rPr>
              <a:t>Exacting discipleship: no home, let the dead bury the dead, no one, after putting his hand to the plow and looking back, is fit for the Kingdom of God.” Luke 9:62</a:t>
            </a:r>
            <a:endParaRPr lang="en-US" dirty="0">
              <a:solidFill>
                <a:schemeClr val="tx1"/>
              </a:solidFill>
            </a:endParaRPr>
          </a:p>
        </p:txBody>
      </p:sp>
    </p:spTree>
    <p:extLst>
      <p:ext uri="{BB962C8B-B14F-4D97-AF65-F5344CB8AC3E}">
        <p14:creationId xmlns:p14="http://schemas.microsoft.com/office/powerpoint/2010/main" val="32414755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000" dirty="0" smtClean="0"/>
              <a:t>Disciplemaking Jesus’ Style (</a:t>
            </a:r>
            <a:r>
              <a:rPr lang="en-US" sz="4000" dirty="0" err="1" smtClean="0"/>
              <a:t>cont</a:t>
            </a:r>
            <a:r>
              <a:rPr lang="en-US" sz="4000" dirty="0" smtClean="0"/>
              <a:t>’)</a:t>
            </a:r>
            <a:endParaRPr lang="en-US" sz="40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smtClean="0">
                <a:solidFill>
                  <a:schemeClr val="tx1"/>
                </a:solidFill>
              </a:rPr>
              <a:t>Luke 10</a:t>
            </a:r>
          </a:p>
          <a:p>
            <a:pPr marL="342900" indent="-342900">
              <a:buFont typeface="Arial" panose="020B0604020202020204" pitchFamily="34" charset="0"/>
              <a:buChar char="•"/>
            </a:pPr>
            <a:r>
              <a:rPr lang="en-US" dirty="0" smtClean="0">
                <a:solidFill>
                  <a:schemeClr val="tx1"/>
                </a:solidFill>
              </a:rPr>
              <a:t>Jesus calls the 70 to be laborers in the harvest.</a:t>
            </a:r>
          </a:p>
          <a:p>
            <a:pPr marL="342900" indent="-342900">
              <a:buFont typeface="Arial" panose="020B0604020202020204" pitchFamily="34" charset="0"/>
              <a:buChar char="•"/>
            </a:pPr>
            <a:r>
              <a:rPr lang="en-US" dirty="0" smtClean="0">
                <a:solidFill>
                  <a:schemeClr val="tx1"/>
                </a:solidFill>
              </a:rPr>
              <a:t>Sends them out, depend on God for provision.</a:t>
            </a:r>
          </a:p>
          <a:p>
            <a:pPr marL="342900" indent="-342900">
              <a:buFont typeface="Arial" panose="020B0604020202020204" pitchFamily="34" charset="0"/>
              <a:buChar char="•"/>
            </a:pPr>
            <a:r>
              <a:rPr lang="en-US" dirty="0" smtClean="0">
                <a:solidFill>
                  <a:schemeClr val="tx1"/>
                </a:solidFill>
              </a:rPr>
              <a:t>Find a house of peace, a man of peace.</a:t>
            </a:r>
          </a:p>
          <a:p>
            <a:pPr marL="342900" indent="-342900">
              <a:buFont typeface="Arial" panose="020B0604020202020204" pitchFamily="34" charset="0"/>
              <a:buChar char="•"/>
            </a:pPr>
            <a:r>
              <a:rPr lang="en-US" dirty="0" smtClean="0">
                <a:solidFill>
                  <a:schemeClr val="tx1"/>
                </a:solidFill>
              </a:rPr>
              <a:t>Stay and minister, heal the sick, say the Kingdom has come.</a:t>
            </a:r>
          </a:p>
          <a:p>
            <a:pPr marL="342900" indent="-342900">
              <a:buFont typeface="Arial" panose="020B0604020202020204" pitchFamily="34" charset="0"/>
              <a:buChar char="•"/>
            </a:pPr>
            <a:r>
              <a:rPr lang="en-US" dirty="0" smtClean="0">
                <a:solidFill>
                  <a:schemeClr val="tx1"/>
                </a:solidFill>
              </a:rPr>
              <a:t>They report that even the demons are subject in Jesus name.</a:t>
            </a:r>
          </a:p>
          <a:p>
            <a:pPr marL="342900" indent="-342900">
              <a:buFont typeface="Arial" panose="020B0604020202020204" pitchFamily="34" charset="0"/>
              <a:buChar char="•"/>
            </a:pPr>
            <a:r>
              <a:rPr lang="en-US" dirty="0" smtClean="0">
                <a:solidFill>
                  <a:schemeClr val="tx1"/>
                </a:solidFill>
              </a:rPr>
              <a:t>Jesus said, I saw Satan fall from heaven…</a:t>
            </a:r>
          </a:p>
          <a:p>
            <a:pPr marL="342900" indent="-342900">
              <a:buFont typeface="Arial" panose="020B0604020202020204" pitchFamily="34" charset="0"/>
              <a:buChar char="•"/>
            </a:pPr>
            <a:r>
              <a:rPr lang="en-US" dirty="0" smtClean="0">
                <a:solidFill>
                  <a:schemeClr val="tx1"/>
                </a:solidFill>
              </a:rPr>
              <a:t>Good Samaritan</a:t>
            </a:r>
          </a:p>
          <a:p>
            <a:pPr marL="342900" indent="-342900">
              <a:buFont typeface="Arial" panose="020B0604020202020204" pitchFamily="34" charset="0"/>
              <a:buChar char="•"/>
            </a:pPr>
            <a:r>
              <a:rPr lang="en-US" dirty="0" smtClean="0">
                <a:solidFill>
                  <a:schemeClr val="tx1"/>
                </a:solidFill>
              </a:rPr>
              <a:t>Mary and Martha</a:t>
            </a:r>
            <a:endParaRPr lang="en-US" dirty="0">
              <a:solidFill>
                <a:schemeClr val="tx1"/>
              </a:solidFill>
            </a:endParaRPr>
          </a:p>
        </p:txBody>
      </p:sp>
    </p:spTree>
    <p:extLst>
      <p:ext uri="{BB962C8B-B14F-4D97-AF65-F5344CB8AC3E}">
        <p14:creationId xmlns:p14="http://schemas.microsoft.com/office/powerpoint/2010/main" val="40139257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800" dirty="0" smtClean="0"/>
              <a:t>The Cost of Discipleship</a:t>
            </a:r>
            <a:endParaRPr lang="en-US" sz="4800" dirty="0"/>
          </a:p>
        </p:txBody>
      </p:sp>
      <p:sp>
        <p:nvSpPr>
          <p:cNvPr id="6" name="Text Placeholder 5"/>
          <p:cNvSpPr>
            <a:spLocks noGrp="1"/>
          </p:cNvSpPr>
          <p:nvPr>
            <p:ph type="body" idx="1"/>
          </p:nvPr>
        </p:nvSpPr>
        <p:spPr>
          <a:xfrm>
            <a:off x="831850" y="1787714"/>
            <a:ext cx="10659934" cy="4736653"/>
          </a:xfrm>
        </p:spPr>
        <p:txBody>
          <a:bodyPr>
            <a:noAutofit/>
          </a:bodyPr>
          <a:lstStyle/>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33337044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400" dirty="0" smtClean="0"/>
              <a:t>Self-Denial and Discipleship</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smtClean="0">
                <a:solidFill>
                  <a:schemeClr val="tx1"/>
                </a:solidFill>
              </a:rPr>
              <a:t>Die to self </a:t>
            </a:r>
            <a:r>
              <a:rPr lang="en-US" b="1" dirty="0">
                <a:solidFill>
                  <a:schemeClr val="tx1"/>
                </a:solidFill>
              </a:rPr>
              <a:t>Luke 9:23-27</a:t>
            </a:r>
          </a:p>
          <a:p>
            <a:r>
              <a:rPr lang="en-US" dirty="0" smtClean="0">
                <a:solidFill>
                  <a:schemeClr val="tx1"/>
                </a:solidFill>
              </a:rPr>
              <a:t>23 </a:t>
            </a:r>
            <a:r>
              <a:rPr lang="en-US" dirty="0">
                <a:solidFill>
                  <a:schemeClr val="tx1"/>
                </a:solidFill>
              </a:rPr>
              <a:t>And He was saying to them all, “If anyone wishes to come after Me, he must deny himself, and take up his cross daily and follow Me. </a:t>
            </a:r>
            <a:endParaRPr lang="en-US" dirty="0" smtClean="0">
              <a:solidFill>
                <a:schemeClr val="tx1"/>
              </a:solidFill>
            </a:endParaRPr>
          </a:p>
          <a:p>
            <a:r>
              <a:rPr lang="en-US" dirty="0" smtClean="0">
                <a:solidFill>
                  <a:schemeClr val="tx1"/>
                </a:solidFill>
              </a:rPr>
              <a:t>24 </a:t>
            </a:r>
            <a:r>
              <a:rPr lang="en-US" dirty="0">
                <a:solidFill>
                  <a:schemeClr val="tx1"/>
                </a:solidFill>
              </a:rPr>
              <a:t>For whoever wishes to save his </a:t>
            </a:r>
            <a:r>
              <a:rPr lang="en-US" dirty="0" smtClean="0">
                <a:solidFill>
                  <a:schemeClr val="tx1"/>
                </a:solidFill>
              </a:rPr>
              <a:t>life </a:t>
            </a:r>
            <a:r>
              <a:rPr lang="en-US" dirty="0">
                <a:solidFill>
                  <a:schemeClr val="tx1"/>
                </a:solidFill>
              </a:rPr>
              <a:t>will lose it, but whoever loses </a:t>
            </a:r>
            <a:r>
              <a:rPr lang="en-US">
                <a:solidFill>
                  <a:schemeClr val="tx1"/>
                </a:solidFill>
              </a:rPr>
              <a:t>his </a:t>
            </a:r>
            <a:r>
              <a:rPr lang="en-US" smtClean="0">
                <a:solidFill>
                  <a:schemeClr val="tx1"/>
                </a:solidFill>
              </a:rPr>
              <a:t>life </a:t>
            </a:r>
            <a:r>
              <a:rPr lang="en-US" dirty="0">
                <a:solidFill>
                  <a:schemeClr val="tx1"/>
                </a:solidFill>
              </a:rPr>
              <a:t>for My sake, he is the one who will save it. </a:t>
            </a:r>
            <a:endParaRPr lang="en-US" dirty="0" smtClean="0">
              <a:solidFill>
                <a:schemeClr val="tx1"/>
              </a:solidFill>
            </a:endParaRPr>
          </a:p>
          <a:p>
            <a:r>
              <a:rPr lang="en-US" dirty="0" smtClean="0">
                <a:solidFill>
                  <a:schemeClr val="tx1"/>
                </a:solidFill>
              </a:rPr>
              <a:t>25 </a:t>
            </a:r>
            <a:r>
              <a:rPr lang="en-US" dirty="0">
                <a:solidFill>
                  <a:schemeClr val="tx1"/>
                </a:solidFill>
              </a:rPr>
              <a:t>For what is a man profited if he gains the whole world, and loses or forfeits himself? </a:t>
            </a:r>
            <a:endParaRPr lang="en-US" dirty="0" smtClean="0">
              <a:solidFill>
                <a:schemeClr val="tx1"/>
              </a:solidFill>
            </a:endParaRPr>
          </a:p>
          <a:p>
            <a:r>
              <a:rPr lang="en-US" dirty="0" smtClean="0">
                <a:solidFill>
                  <a:schemeClr val="tx1"/>
                </a:solidFill>
              </a:rPr>
              <a:t>26 </a:t>
            </a:r>
            <a:r>
              <a:rPr lang="en-US" dirty="0">
                <a:solidFill>
                  <a:schemeClr val="tx1"/>
                </a:solidFill>
              </a:rPr>
              <a:t>For whoever is ashamed of Me and My words, the Son of Man will be ashamed of him when He comes in His glory, and the glory of the Father and of the holy angels. </a:t>
            </a:r>
            <a:endParaRPr lang="en-US" dirty="0" smtClean="0">
              <a:solidFill>
                <a:schemeClr val="tx1"/>
              </a:solidFill>
            </a:endParaRPr>
          </a:p>
          <a:p>
            <a:r>
              <a:rPr lang="en-US" dirty="0">
                <a:solidFill>
                  <a:schemeClr val="tx1"/>
                </a:solidFill>
              </a:rPr>
              <a:t>2</a:t>
            </a:r>
            <a:r>
              <a:rPr lang="en-US" dirty="0" smtClean="0">
                <a:solidFill>
                  <a:schemeClr val="tx1"/>
                </a:solidFill>
              </a:rPr>
              <a:t>7 </a:t>
            </a:r>
            <a:r>
              <a:rPr lang="en-US" dirty="0">
                <a:solidFill>
                  <a:schemeClr val="tx1"/>
                </a:solidFill>
              </a:rPr>
              <a:t>But I say to you truthfully, there are some of those standing here who will not taste death until they see the kingdom of God</a:t>
            </a:r>
            <a:r>
              <a:rPr lang="en-US" dirty="0" smtClean="0">
                <a:solidFill>
                  <a:schemeClr val="tx1"/>
                </a:solidFill>
              </a:rPr>
              <a:t>.”</a:t>
            </a:r>
            <a:endParaRPr lang="en-US" b="1" dirty="0" smtClean="0">
              <a:solidFill>
                <a:schemeClr val="tx1"/>
              </a:solidFill>
            </a:endParaRPr>
          </a:p>
          <a:p>
            <a:pPr marL="342900" indent="-342900">
              <a:buFont typeface="Arial" panose="020B0604020202020204" pitchFamily="34" charset="0"/>
              <a:buChar char="•"/>
            </a:pPr>
            <a:endParaRPr lang="en-US" dirty="0">
              <a:solidFill>
                <a:schemeClr val="tx1"/>
              </a:solidFill>
            </a:endParaRPr>
          </a:p>
        </p:txBody>
      </p:sp>
    </p:spTree>
    <p:extLst>
      <p:ext uri="{BB962C8B-B14F-4D97-AF65-F5344CB8AC3E}">
        <p14:creationId xmlns:p14="http://schemas.microsoft.com/office/powerpoint/2010/main" val="31129826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400" dirty="0" smtClean="0"/>
              <a:t>Count the Cost</a:t>
            </a:r>
            <a:endParaRPr lang="en-US" sz="4400" dirty="0"/>
          </a:p>
        </p:txBody>
      </p:sp>
      <p:sp>
        <p:nvSpPr>
          <p:cNvPr id="6" name="Text Placeholder 5"/>
          <p:cNvSpPr>
            <a:spLocks noGrp="1"/>
          </p:cNvSpPr>
          <p:nvPr>
            <p:ph type="body" idx="1"/>
          </p:nvPr>
        </p:nvSpPr>
        <p:spPr>
          <a:xfrm>
            <a:off x="831850" y="1787714"/>
            <a:ext cx="10659934" cy="4736653"/>
          </a:xfrm>
        </p:spPr>
        <p:txBody>
          <a:bodyPr>
            <a:normAutofit fontScale="85000" lnSpcReduction="20000"/>
          </a:bodyPr>
          <a:lstStyle/>
          <a:p>
            <a:r>
              <a:rPr lang="en-US" sz="2600" b="1" dirty="0" smtClean="0">
                <a:solidFill>
                  <a:schemeClr val="tx1"/>
                </a:solidFill>
              </a:rPr>
              <a:t>This is a decision Luke 14: 25-35</a:t>
            </a:r>
          </a:p>
          <a:p>
            <a:pPr marL="342900" indent="-342900">
              <a:buFont typeface="Arial" panose="020B0604020202020204" pitchFamily="34" charset="0"/>
              <a:buChar char="•"/>
            </a:pPr>
            <a:r>
              <a:rPr lang="en-US" dirty="0">
                <a:solidFill>
                  <a:schemeClr val="tx1"/>
                </a:solidFill>
              </a:rPr>
              <a:t>25 Now </a:t>
            </a:r>
            <a:r>
              <a:rPr lang="en-US" dirty="0" smtClean="0">
                <a:solidFill>
                  <a:schemeClr val="tx1"/>
                </a:solidFill>
              </a:rPr>
              <a:t>large </a:t>
            </a:r>
            <a:r>
              <a:rPr lang="en-US" dirty="0">
                <a:solidFill>
                  <a:schemeClr val="tx1"/>
                </a:solidFill>
              </a:rPr>
              <a:t>crowds were going along with Him; and He turned and said to them, 26 “If anyone comes to Me, and does not </a:t>
            </a:r>
            <a:r>
              <a:rPr lang="en-US" dirty="0" smtClean="0">
                <a:solidFill>
                  <a:schemeClr val="tx1"/>
                </a:solidFill>
              </a:rPr>
              <a:t>hate </a:t>
            </a:r>
            <a:r>
              <a:rPr lang="en-US" dirty="0">
                <a:solidFill>
                  <a:schemeClr val="tx1"/>
                </a:solidFill>
              </a:rPr>
              <a:t>his own father and mother and wife and children and brothers and sisters, yes, and even his own life, he cannot be My disciple. 27 Whoever does not carry his own cross and come after Me cannot be My disciple. </a:t>
            </a:r>
            <a:endParaRPr lang="en-US" dirty="0" smtClean="0">
              <a:solidFill>
                <a:schemeClr val="tx1"/>
              </a:solidFill>
            </a:endParaRPr>
          </a:p>
          <a:p>
            <a:pPr marL="342900" indent="-342900">
              <a:buFont typeface="Arial" panose="020B0604020202020204" pitchFamily="34" charset="0"/>
              <a:buChar char="•"/>
            </a:pPr>
            <a:r>
              <a:rPr lang="en-US" dirty="0" smtClean="0">
                <a:solidFill>
                  <a:schemeClr val="tx1"/>
                </a:solidFill>
              </a:rPr>
              <a:t>28 </a:t>
            </a:r>
            <a:r>
              <a:rPr lang="en-US" dirty="0">
                <a:solidFill>
                  <a:schemeClr val="tx1"/>
                </a:solidFill>
              </a:rPr>
              <a:t>For which one of you, when he wants to build a tower, does not first sit down and calculate the cost to see if he has enough to complete it? 29 Otherwise, when he has laid a foundation and is not able to finish, all who </a:t>
            </a:r>
            <a:r>
              <a:rPr lang="en-US" dirty="0" smtClean="0">
                <a:solidFill>
                  <a:schemeClr val="tx1"/>
                </a:solidFill>
              </a:rPr>
              <a:t>observe </a:t>
            </a:r>
            <a:r>
              <a:rPr lang="en-US" dirty="0">
                <a:solidFill>
                  <a:schemeClr val="tx1"/>
                </a:solidFill>
              </a:rPr>
              <a:t>it begin to ridicule him, 30 saying, ‘This man began to build and was not able to finish.’ </a:t>
            </a:r>
            <a:endParaRPr lang="en-US" dirty="0" smtClean="0">
              <a:solidFill>
                <a:schemeClr val="tx1"/>
              </a:solidFill>
            </a:endParaRPr>
          </a:p>
          <a:p>
            <a:pPr marL="342900" indent="-342900">
              <a:buFont typeface="Arial" panose="020B0604020202020204" pitchFamily="34" charset="0"/>
              <a:buChar char="•"/>
            </a:pPr>
            <a:r>
              <a:rPr lang="en-US" dirty="0" smtClean="0">
                <a:solidFill>
                  <a:schemeClr val="tx1"/>
                </a:solidFill>
              </a:rPr>
              <a:t>31 </a:t>
            </a:r>
            <a:r>
              <a:rPr lang="en-US" dirty="0">
                <a:solidFill>
                  <a:schemeClr val="tx1"/>
                </a:solidFill>
              </a:rPr>
              <a:t>Or what king, when he sets out to meet another king in battle, will not first sit down and consider whether he is strong enough with ten thousand men to encounter the one coming against him with twenty thousand? 32 Or else, while the other is still far away, he sends </a:t>
            </a:r>
            <a:r>
              <a:rPr lang="en-US" dirty="0" smtClean="0">
                <a:solidFill>
                  <a:schemeClr val="tx1"/>
                </a:solidFill>
              </a:rPr>
              <a:t>a </a:t>
            </a:r>
            <a:r>
              <a:rPr lang="en-US" dirty="0">
                <a:solidFill>
                  <a:schemeClr val="tx1"/>
                </a:solidFill>
              </a:rPr>
              <a:t>delegation and asks for terms of peace. </a:t>
            </a:r>
            <a:endParaRPr lang="en-US" dirty="0" smtClean="0">
              <a:solidFill>
                <a:schemeClr val="tx1"/>
              </a:solidFill>
            </a:endParaRPr>
          </a:p>
          <a:p>
            <a:pPr marL="342900" indent="-342900">
              <a:buFont typeface="Arial" panose="020B0604020202020204" pitchFamily="34" charset="0"/>
              <a:buChar char="•"/>
            </a:pPr>
            <a:r>
              <a:rPr lang="en-US" dirty="0" smtClean="0">
                <a:solidFill>
                  <a:schemeClr val="tx1"/>
                </a:solidFill>
              </a:rPr>
              <a:t>33 </a:t>
            </a:r>
            <a:r>
              <a:rPr lang="en-US" dirty="0">
                <a:solidFill>
                  <a:schemeClr val="tx1"/>
                </a:solidFill>
              </a:rPr>
              <a:t>So then, none of you can be My disciple who does not give up all his own </a:t>
            </a:r>
            <a:r>
              <a:rPr lang="en-US" dirty="0" smtClean="0">
                <a:solidFill>
                  <a:schemeClr val="tx1"/>
                </a:solidFill>
              </a:rPr>
              <a:t>possessions.</a:t>
            </a:r>
            <a:br>
              <a:rPr lang="en-US" dirty="0" smtClean="0">
                <a:solidFill>
                  <a:schemeClr val="tx1"/>
                </a:solidFill>
              </a:rPr>
            </a:br>
            <a:r>
              <a:rPr lang="en-US" dirty="0" smtClean="0">
                <a:solidFill>
                  <a:schemeClr val="tx1"/>
                </a:solidFill>
              </a:rPr>
              <a:t/>
            </a:r>
            <a:br>
              <a:rPr lang="en-US" dirty="0" smtClean="0">
                <a:solidFill>
                  <a:schemeClr val="tx1"/>
                </a:solidFill>
              </a:rPr>
            </a:br>
            <a:r>
              <a:rPr lang="en-US" dirty="0" smtClean="0">
                <a:solidFill>
                  <a:schemeClr val="tx1"/>
                </a:solidFill>
              </a:rPr>
              <a:t>34 </a:t>
            </a:r>
            <a:r>
              <a:rPr lang="en-US" dirty="0">
                <a:solidFill>
                  <a:schemeClr val="tx1"/>
                </a:solidFill>
              </a:rPr>
              <a:t>“Therefore, salt is good; but if even salt has become tasteless, with what will it be seasoned? 35 It is useless either for the soil or for the manure pile; it is thrown out. He who has ears to hear, </a:t>
            </a:r>
            <a:r>
              <a:rPr lang="en-US" dirty="0" smtClean="0">
                <a:solidFill>
                  <a:schemeClr val="tx1"/>
                </a:solidFill>
              </a:rPr>
              <a:t>let </a:t>
            </a:r>
            <a:r>
              <a:rPr lang="en-US" dirty="0">
                <a:solidFill>
                  <a:schemeClr val="tx1"/>
                </a:solidFill>
              </a:rPr>
              <a:t>him hear.”</a:t>
            </a:r>
          </a:p>
        </p:txBody>
      </p:sp>
    </p:spTree>
    <p:extLst>
      <p:ext uri="{BB962C8B-B14F-4D97-AF65-F5344CB8AC3E}">
        <p14:creationId xmlns:p14="http://schemas.microsoft.com/office/powerpoint/2010/main" val="26919162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400" dirty="0" smtClean="0"/>
              <a:t>Count the Cost (</a:t>
            </a:r>
            <a:r>
              <a:rPr lang="en-US" sz="4400" dirty="0" err="1" smtClean="0"/>
              <a:t>cont</a:t>
            </a:r>
            <a:r>
              <a:rPr lang="en-US" sz="4400" dirty="0" smtClean="0"/>
              <a:t>’)</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smtClean="0">
                <a:solidFill>
                  <a:schemeClr val="tx1"/>
                </a:solidFill>
              </a:rPr>
              <a:t>This is a decision</a:t>
            </a:r>
          </a:p>
          <a:p>
            <a:pPr marL="342900" indent="-342900">
              <a:buFont typeface="Arial" panose="020B0604020202020204" pitchFamily="34" charset="0"/>
              <a:buChar char="•"/>
            </a:pPr>
            <a:r>
              <a:rPr lang="en-US" dirty="0" smtClean="0">
                <a:solidFill>
                  <a:schemeClr val="tx1"/>
                </a:solidFill>
              </a:rPr>
              <a:t>Hate your own family</a:t>
            </a:r>
          </a:p>
          <a:p>
            <a:pPr marL="342900" indent="-342900">
              <a:buFont typeface="Arial" panose="020B0604020202020204" pitchFamily="34" charset="0"/>
              <a:buChar char="•"/>
            </a:pPr>
            <a:r>
              <a:rPr lang="en-US" dirty="0" smtClean="0">
                <a:solidFill>
                  <a:schemeClr val="tx1"/>
                </a:solidFill>
              </a:rPr>
              <a:t>Carry your own cross</a:t>
            </a:r>
          </a:p>
          <a:p>
            <a:pPr marL="342900" indent="-342900">
              <a:buFont typeface="Arial" panose="020B0604020202020204" pitchFamily="34" charset="0"/>
              <a:buChar char="•"/>
            </a:pPr>
            <a:r>
              <a:rPr lang="en-US" dirty="0" smtClean="0">
                <a:solidFill>
                  <a:schemeClr val="tx1"/>
                </a:solidFill>
              </a:rPr>
              <a:t>Building a tower</a:t>
            </a:r>
          </a:p>
          <a:p>
            <a:pPr marL="342900" indent="-342900">
              <a:buFont typeface="Arial" panose="020B0604020202020204" pitchFamily="34" charset="0"/>
              <a:buChar char="•"/>
            </a:pPr>
            <a:r>
              <a:rPr lang="en-US" dirty="0" smtClean="0">
                <a:solidFill>
                  <a:schemeClr val="tx1"/>
                </a:solidFill>
              </a:rPr>
              <a:t>Going to battle</a:t>
            </a:r>
          </a:p>
          <a:p>
            <a:pPr marL="342900" indent="-342900">
              <a:buFont typeface="Arial" panose="020B0604020202020204" pitchFamily="34" charset="0"/>
              <a:buChar char="•"/>
            </a:pPr>
            <a:r>
              <a:rPr lang="en-US" dirty="0" smtClean="0">
                <a:solidFill>
                  <a:schemeClr val="tx1"/>
                </a:solidFill>
              </a:rPr>
              <a:t>Salt must be salty!</a:t>
            </a:r>
            <a:endParaRPr lang="en-US" dirty="0">
              <a:solidFill>
                <a:schemeClr val="tx1"/>
              </a:solidFill>
            </a:endParaRPr>
          </a:p>
        </p:txBody>
      </p:sp>
    </p:spTree>
    <p:extLst>
      <p:ext uri="{BB962C8B-B14F-4D97-AF65-F5344CB8AC3E}">
        <p14:creationId xmlns:p14="http://schemas.microsoft.com/office/powerpoint/2010/main" val="12734318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400" dirty="0" smtClean="0"/>
              <a:t>Eat My Flesh </a:t>
            </a:r>
            <a:r>
              <a:rPr lang="en-US" sz="4400" dirty="0" err="1" smtClean="0"/>
              <a:t>pt</a:t>
            </a:r>
            <a:r>
              <a:rPr lang="en-US" sz="4400" dirty="0" smtClean="0"/>
              <a:t> 1</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smtClean="0">
                <a:solidFill>
                  <a:schemeClr val="tx1"/>
                </a:solidFill>
              </a:rPr>
              <a:t>Jesus Blood, and the Bread</a:t>
            </a:r>
          </a:p>
          <a:p>
            <a:r>
              <a:rPr lang="en-US" b="1" baseline="30000" dirty="0">
                <a:solidFill>
                  <a:schemeClr val="tx1"/>
                </a:solidFill>
              </a:rPr>
              <a:t>53 </a:t>
            </a:r>
            <a:r>
              <a:rPr lang="en-US" dirty="0">
                <a:solidFill>
                  <a:schemeClr val="tx1"/>
                </a:solidFill>
              </a:rPr>
              <a:t>So Jesus said to them, “Truly, truly, I say to you, unless you eat the flesh of the Son of Man and drink His blood, you have no life in yourselves. </a:t>
            </a:r>
            <a:r>
              <a:rPr lang="en-US" b="1" baseline="30000" dirty="0">
                <a:solidFill>
                  <a:schemeClr val="tx1"/>
                </a:solidFill>
              </a:rPr>
              <a:t>54 </a:t>
            </a:r>
            <a:r>
              <a:rPr lang="en-US" dirty="0">
                <a:solidFill>
                  <a:schemeClr val="tx1"/>
                </a:solidFill>
              </a:rPr>
              <a:t>He who eats My flesh and drinks My blood has eternal life, and I will raise him up on the last day. </a:t>
            </a:r>
            <a:r>
              <a:rPr lang="en-US" b="1" baseline="30000" dirty="0">
                <a:solidFill>
                  <a:schemeClr val="tx1"/>
                </a:solidFill>
              </a:rPr>
              <a:t>55 </a:t>
            </a:r>
            <a:r>
              <a:rPr lang="en-US" dirty="0">
                <a:solidFill>
                  <a:schemeClr val="tx1"/>
                </a:solidFill>
              </a:rPr>
              <a:t>For My flesh is true food, and My blood is true drink. </a:t>
            </a:r>
            <a:r>
              <a:rPr lang="en-US" b="1" baseline="30000" dirty="0">
                <a:solidFill>
                  <a:schemeClr val="tx1"/>
                </a:solidFill>
              </a:rPr>
              <a:t>56 </a:t>
            </a:r>
            <a:r>
              <a:rPr lang="en-US" dirty="0">
                <a:solidFill>
                  <a:schemeClr val="tx1"/>
                </a:solidFill>
              </a:rPr>
              <a:t>He who eats My flesh and drinks My blood abides in Me, and I in him. </a:t>
            </a:r>
            <a:r>
              <a:rPr lang="en-US" b="1" baseline="30000" dirty="0">
                <a:solidFill>
                  <a:schemeClr val="tx1"/>
                </a:solidFill>
              </a:rPr>
              <a:t>57 </a:t>
            </a:r>
            <a:r>
              <a:rPr lang="en-US" dirty="0">
                <a:solidFill>
                  <a:schemeClr val="tx1"/>
                </a:solidFill>
              </a:rPr>
              <a:t>As the living Father sent Me, and I live because of the Father, so he who eats Me, he also will live because of Me. </a:t>
            </a:r>
            <a:r>
              <a:rPr lang="en-US" b="1" baseline="30000" dirty="0">
                <a:solidFill>
                  <a:schemeClr val="tx1"/>
                </a:solidFill>
              </a:rPr>
              <a:t>58 </a:t>
            </a:r>
            <a:r>
              <a:rPr lang="en-US" dirty="0">
                <a:solidFill>
                  <a:schemeClr val="tx1"/>
                </a:solidFill>
              </a:rPr>
              <a:t>This is the bread which came down out of heaven; not as the fathers ate and died; he who eats this bread will live forever</a:t>
            </a:r>
            <a:r>
              <a:rPr lang="en-US" dirty="0" smtClean="0">
                <a:solidFill>
                  <a:schemeClr val="tx1"/>
                </a:solidFill>
              </a:rPr>
              <a:t>.”</a:t>
            </a:r>
            <a:endParaRPr lang="en-US" dirty="0">
              <a:solidFill>
                <a:schemeClr val="tx1"/>
              </a:solidFill>
            </a:endParaRPr>
          </a:p>
        </p:txBody>
      </p:sp>
    </p:spTree>
    <p:extLst>
      <p:ext uri="{BB962C8B-B14F-4D97-AF65-F5344CB8AC3E}">
        <p14:creationId xmlns:p14="http://schemas.microsoft.com/office/powerpoint/2010/main" val="9005636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6"/>
          <p:cNvSpPr>
            <a:spLocks noGrp="1"/>
          </p:cNvSpPr>
          <p:nvPr>
            <p:ph type="title"/>
          </p:nvPr>
        </p:nvSpPr>
        <p:spPr>
          <a:xfrm>
            <a:off x="3989294" y="365125"/>
            <a:ext cx="7920208" cy="1325563"/>
          </a:xfrm>
        </p:spPr>
        <p:txBody>
          <a:bodyPr>
            <a:normAutofit/>
          </a:bodyPr>
          <a:lstStyle/>
          <a:p>
            <a:r>
              <a:rPr lang="en-US" dirty="0" smtClean="0"/>
              <a:t>Introduction</a:t>
            </a:r>
            <a:endParaRPr lang="en-US" sz="1200" b="1" dirty="0"/>
          </a:p>
        </p:txBody>
      </p:sp>
      <p:sp>
        <p:nvSpPr>
          <p:cNvPr id="8" name="Content Placeholder 7"/>
          <p:cNvSpPr>
            <a:spLocks noGrp="1"/>
          </p:cNvSpPr>
          <p:nvPr>
            <p:ph idx="1"/>
          </p:nvPr>
        </p:nvSpPr>
        <p:spPr>
          <a:xfrm>
            <a:off x="3989294" y="1825625"/>
            <a:ext cx="7364506" cy="4351338"/>
          </a:xfrm>
        </p:spPr>
        <p:txBody>
          <a:bodyPr>
            <a:normAutofit fontScale="92500" lnSpcReduction="10000"/>
          </a:bodyPr>
          <a:lstStyle/>
          <a:p>
            <a:r>
              <a:rPr lang="en-US" dirty="0" smtClean="0"/>
              <a:t>Glen Reed intro.</a:t>
            </a:r>
          </a:p>
          <a:p>
            <a:r>
              <a:rPr lang="en-US" dirty="0"/>
              <a:t>Focus on health that leads to growth</a:t>
            </a:r>
          </a:p>
          <a:p>
            <a:r>
              <a:rPr lang="en-US" dirty="0" smtClean="0"/>
              <a:t>This is for pastors, leaders and </a:t>
            </a:r>
            <a:r>
              <a:rPr lang="en-US" dirty="0" err="1" smtClean="0"/>
              <a:t>disciplemakers</a:t>
            </a:r>
            <a:r>
              <a:rPr lang="en-US" dirty="0" smtClean="0"/>
              <a:t>.</a:t>
            </a:r>
          </a:p>
          <a:p>
            <a:r>
              <a:rPr lang="en-US" dirty="0" smtClean="0"/>
              <a:t>We’ll teach about 45 min/hour.</a:t>
            </a:r>
          </a:p>
          <a:p>
            <a:r>
              <a:rPr lang="en-US" dirty="0" smtClean="0"/>
              <a:t>We’ll have opportunity for Q&amp;A throughout.</a:t>
            </a:r>
          </a:p>
          <a:p>
            <a:r>
              <a:rPr lang="en-US" dirty="0" smtClean="0"/>
              <a:t>Chat window for questions, or unmute yourself.</a:t>
            </a:r>
          </a:p>
          <a:p>
            <a:r>
              <a:rPr lang="en-US" dirty="0" smtClean="0"/>
              <a:t>We will share things you can use right away; realize we have much more.</a:t>
            </a:r>
          </a:p>
          <a:p>
            <a:r>
              <a:rPr lang="en-US" dirty="0" smtClean="0"/>
              <a:t>We will send you these slides and bonuses.</a:t>
            </a:r>
          </a:p>
          <a:p>
            <a:r>
              <a:rPr lang="en-US" dirty="0" smtClean="0"/>
              <a:t>You’ll get access to the video recordings.</a:t>
            </a:r>
          </a:p>
          <a:p>
            <a:pPr marL="0" indent="0">
              <a:buNone/>
            </a:pPr>
            <a:endParaRPr lang="en-US" dirty="0"/>
          </a:p>
        </p:txBody>
      </p:sp>
    </p:spTree>
    <p:extLst>
      <p:ext uri="{BB962C8B-B14F-4D97-AF65-F5344CB8AC3E}">
        <p14:creationId xmlns:p14="http://schemas.microsoft.com/office/powerpoint/2010/main" val="4390782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400" dirty="0" smtClean="0"/>
              <a:t>Eat My Flesh </a:t>
            </a:r>
            <a:r>
              <a:rPr lang="en-US" sz="4400" dirty="0" err="1" smtClean="0"/>
              <a:t>pt</a:t>
            </a:r>
            <a:r>
              <a:rPr lang="en-US" sz="4400" dirty="0" smtClean="0"/>
              <a:t> 2</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smtClean="0">
                <a:solidFill>
                  <a:schemeClr val="tx1"/>
                </a:solidFill>
              </a:rPr>
              <a:t>Words </a:t>
            </a:r>
            <a:r>
              <a:rPr lang="en-US" b="1" dirty="0">
                <a:solidFill>
                  <a:schemeClr val="tx1"/>
                </a:solidFill>
              </a:rPr>
              <a:t>to the Disciples</a:t>
            </a:r>
          </a:p>
          <a:p>
            <a:r>
              <a:rPr lang="en-US" b="1" baseline="30000" dirty="0">
                <a:solidFill>
                  <a:schemeClr val="tx1"/>
                </a:solidFill>
              </a:rPr>
              <a:t>59 </a:t>
            </a:r>
            <a:r>
              <a:rPr lang="en-US" dirty="0">
                <a:solidFill>
                  <a:schemeClr val="tx1"/>
                </a:solidFill>
              </a:rPr>
              <a:t>These things He said in the synagogue as He taught in Capernaum.</a:t>
            </a:r>
          </a:p>
          <a:p>
            <a:r>
              <a:rPr lang="en-US" b="1" baseline="30000" dirty="0">
                <a:solidFill>
                  <a:schemeClr val="tx1"/>
                </a:solidFill>
              </a:rPr>
              <a:t>60 </a:t>
            </a:r>
            <a:r>
              <a:rPr lang="en-US" dirty="0">
                <a:solidFill>
                  <a:schemeClr val="tx1"/>
                </a:solidFill>
              </a:rPr>
              <a:t>Therefore many of His disciples, when they heard </a:t>
            </a:r>
            <a:r>
              <a:rPr lang="en-US" i="1" dirty="0">
                <a:solidFill>
                  <a:schemeClr val="tx1"/>
                </a:solidFill>
              </a:rPr>
              <a:t>this</a:t>
            </a:r>
            <a:r>
              <a:rPr lang="en-US" dirty="0">
                <a:solidFill>
                  <a:schemeClr val="tx1"/>
                </a:solidFill>
              </a:rPr>
              <a:t> said, “This is a difficult statement; who can listen to it?” </a:t>
            </a:r>
            <a:r>
              <a:rPr lang="en-US" b="1" baseline="30000" dirty="0">
                <a:solidFill>
                  <a:schemeClr val="tx1"/>
                </a:solidFill>
              </a:rPr>
              <a:t>61 </a:t>
            </a:r>
            <a:r>
              <a:rPr lang="en-US" dirty="0">
                <a:solidFill>
                  <a:schemeClr val="tx1"/>
                </a:solidFill>
              </a:rPr>
              <a:t>But Jesus, conscious that His disciples grumbled at this, said to them, “Does this cause you to stumble? </a:t>
            </a:r>
            <a:r>
              <a:rPr lang="en-US" b="1" baseline="30000" dirty="0">
                <a:solidFill>
                  <a:schemeClr val="tx1"/>
                </a:solidFill>
              </a:rPr>
              <a:t>62 </a:t>
            </a:r>
            <a:r>
              <a:rPr lang="en-US" i="1" dirty="0">
                <a:solidFill>
                  <a:schemeClr val="tx1"/>
                </a:solidFill>
              </a:rPr>
              <a:t>What</a:t>
            </a:r>
            <a:r>
              <a:rPr lang="en-US" dirty="0">
                <a:solidFill>
                  <a:schemeClr val="tx1"/>
                </a:solidFill>
              </a:rPr>
              <a:t> then if you see the Son of Man ascending to where He was before? </a:t>
            </a:r>
            <a:r>
              <a:rPr lang="en-US" b="1" baseline="30000" dirty="0">
                <a:solidFill>
                  <a:schemeClr val="tx1"/>
                </a:solidFill>
              </a:rPr>
              <a:t>63 </a:t>
            </a:r>
            <a:r>
              <a:rPr lang="en-US" dirty="0">
                <a:solidFill>
                  <a:schemeClr val="tx1"/>
                </a:solidFill>
              </a:rPr>
              <a:t>It is the Spirit who gives life; the flesh profits nothing; the words that I have spoken to you are spirit and are life. </a:t>
            </a:r>
            <a:r>
              <a:rPr lang="en-US" b="1" baseline="30000" dirty="0">
                <a:solidFill>
                  <a:schemeClr val="tx1"/>
                </a:solidFill>
              </a:rPr>
              <a:t>64 </a:t>
            </a:r>
            <a:r>
              <a:rPr lang="en-US" dirty="0">
                <a:solidFill>
                  <a:schemeClr val="tx1"/>
                </a:solidFill>
              </a:rPr>
              <a:t>But there are some of you who do not believe.” For Jesus knew from the beginning who they were who did not believe, and who it was that would </a:t>
            </a:r>
            <a:r>
              <a:rPr lang="en-US" baseline="30000" dirty="0">
                <a:solidFill>
                  <a:schemeClr val="tx1"/>
                </a:solidFill>
              </a:rPr>
              <a:t>[</a:t>
            </a:r>
            <a:r>
              <a:rPr lang="en-US" baseline="30000" dirty="0">
                <a:solidFill>
                  <a:schemeClr val="tx1"/>
                </a:solidFill>
                <a:hlinkClick r:id="rId3" tooltip="See footnote a"/>
              </a:rPr>
              <a:t>a</a:t>
            </a:r>
            <a:r>
              <a:rPr lang="en-US" baseline="30000" dirty="0">
                <a:solidFill>
                  <a:schemeClr val="tx1"/>
                </a:solidFill>
              </a:rPr>
              <a:t>]</a:t>
            </a:r>
            <a:r>
              <a:rPr lang="en-US" dirty="0">
                <a:solidFill>
                  <a:schemeClr val="tx1"/>
                </a:solidFill>
              </a:rPr>
              <a:t>betray Him. </a:t>
            </a:r>
            <a:r>
              <a:rPr lang="en-US" b="1" baseline="30000" dirty="0">
                <a:solidFill>
                  <a:schemeClr val="tx1"/>
                </a:solidFill>
              </a:rPr>
              <a:t>65 </a:t>
            </a:r>
            <a:r>
              <a:rPr lang="en-US" dirty="0">
                <a:solidFill>
                  <a:schemeClr val="tx1"/>
                </a:solidFill>
              </a:rPr>
              <a:t>And He was saying, “For this reason I have said to you, that no one can come to Me unless it has been granted him from the Father</a:t>
            </a:r>
            <a:r>
              <a:rPr lang="en-US" dirty="0" smtClean="0">
                <a:solidFill>
                  <a:schemeClr val="tx1"/>
                </a:solidFill>
              </a:rPr>
              <a:t>.</a:t>
            </a:r>
            <a:endParaRPr lang="en-US" dirty="0">
              <a:solidFill>
                <a:schemeClr val="tx1"/>
              </a:solidFill>
            </a:endParaRPr>
          </a:p>
        </p:txBody>
      </p:sp>
    </p:spTree>
    <p:extLst>
      <p:ext uri="{BB962C8B-B14F-4D97-AF65-F5344CB8AC3E}">
        <p14:creationId xmlns:p14="http://schemas.microsoft.com/office/powerpoint/2010/main" val="11563867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400" dirty="0" smtClean="0"/>
              <a:t>Eat My Flesh </a:t>
            </a:r>
            <a:r>
              <a:rPr lang="en-US" sz="4400" dirty="0" err="1" smtClean="0"/>
              <a:t>pt</a:t>
            </a:r>
            <a:r>
              <a:rPr lang="en-US" sz="4400" dirty="0" smtClean="0"/>
              <a:t> 3</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smtClean="0">
                <a:solidFill>
                  <a:schemeClr val="tx1"/>
                </a:solidFill>
              </a:rPr>
              <a:t>Peter’s </a:t>
            </a:r>
            <a:r>
              <a:rPr lang="en-US" b="1" dirty="0">
                <a:solidFill>
                  <a:schemeClr val="tx1"/>
                </a:solidFill>
              </a:rPr>
              <a:t>Confession of Faith</a:t>
            </a:r>
          </a:p>
          <a:p>
            <a:r>
              <a:rPr lang="en-US" b="1" baseline="30000" dirty="0">
                <a:solidFill>
                  <a:schemeClr val="tx1"/>
                </a:solidFill>
              </a:rPr>
              <a:t>66 </a:t>
            </a:r>
            <a:r>
              <a:rPr lang="en-US" dirty="0">
                <a:solidFill>
                  <a:schemeClr val="tx1"/>
                </a:solidFill>
              </a:rPr>
              <a:t>As a result of this many of His disciples withdrew and were not walking with Him anymore. </a:t>
            </a:r>
            <a:r>
              <a:rPr lang="en-US" b="1" baseline="30000" dirty="0">
                <a:solidFill>
                  <a:schemeClr val="tx1"/>
                </a:solidFill>
              </a:rPr>
              <a:t>67 </a:t>
            </a:r>
            <a:r>
              <a:rPr lang="en-US" dirty="0">
                <a:solidFill>
                  <a:schemeClr val="tx1"/>
                </a:solidFill>
              </a:rPr>
              <a:t>So Jesus said to the twelve, “You do not want to go away also, do you?” </a:t>
            </a:r>
            <a:r>
              <a:rPr lang="en-US" b="1" baseline="30000" dirty="0">
                <a:solidFill>
                  <a:schemeClr val="tx1"/>
                </a:solidFill>
              </a:rPr>
              <a:t>68 </a:t>
            </a:r>
            <a:r>
              <a:rPr lang="en-US" dirty="0">
                <a:solidFill>
                  <a:schemeClr val="tx1"/>
                </a:solidFill>
              </a:rPr>
              <a:t>Simon Peter answered Him, “Lord, to whom shall we go? You have words of eternal life. </a:t>
            </a:r>
            <a:r>
              <a:rPr lang="en-US" b="1" baseline="30000" dirty="0">
                <a:solidFill>
                  <a:schemeClr val="tx1"/>
                </a:solidFill>
              </a:rPr>
              <a:t>69 </a:t>
            </a:r>
            <a:r>
              <a:rPr lang="en-US" dirty="0">
                <a:solidFill>
                  <a:schemeClr val="tx1"/>
                </a:solidFill>
              </a:rPr>
              <a:t>We have believed and have come to know that You are the Holy One of God.”</a:t>
            </a:r>
          </a:p>
        </p:txBody>
      </p:sp>
    </p:spTree>
    <p:extLst>
      <p:ext uri="{BB962C8B-B14F-4D97-AF65-F5344CB8AC3E}">
        <p14:creationId xmlns:p14="http://schemas.microsoft.com/office/powerpoint/2010/main" val="37684047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800" dirty="0" smtClean="0"/>
              <a:t>Practical Discipleship</a:t>
            </a:r>
            <a:endParaRPr lang="en-US" sz="4800" dirty="0"/>
          </a:p>
        </p:txBody>
      </p:sp>
      <p:sp>
        <p:nvSpPr>
          <p:cNvPr id="6" name="Text Placeholder 5"/>
          <p:cNvSpPr>
            <a:spLocks noGrp="1"/>
          </p:cNvSpPr>
          <p:nvPr>
            <p:ph type="body" idx="1"/>
          </p:nvPr>
        </p:nvSpPr>
        <p:spPr>
          <a:xfrm>
            <a:off x="831850" y="1787714"/>
            <a:ext cx="10659934" cy="4736653"/>
          </a:xfrm>
        </p:spPr>
        <p:txBody>
          <a:bodyPr>
            <a:noAutofit/>
          </a:bodyPr>
          <a:lstStyle/>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28289208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400" dirty="0" smtClean="0"/>
              <a:t>Seven Habits</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smtClean="0">
                <a:solidFill>
                  <a:schemeClr val="tx1"/>
                </a:solidFill>
              </a:rPr>
              <a:t>Classic Christian Disciplines</a:t>
            </a:r>
          </a:p>
          <a:p>
            <a:pPr marL="342900" indent="-342900">
              <a:buFont typeface="Arial" panose="020B0604020202020204" pitchFamily="34" charset="0"/>
              <a:buChar char="•"/>
            </a:pPr>
            <a:r>
              <a:rPr lang="en-US" dirty="0" smtClean="0">
                <a:solidFill>
                  <a:schemeClr val="tx1"/>
                </a:solidFill>
              </a:rPr>
              <a:t>Word</a:t>
            </a:r>
          </a:p>
          <a:p>
            <a:pPr marL="342900" indent="-342900">
              <a:buFont typeface="Arial" panose="020B0604020202020204" pitchFamily="34" charset="0"/>
              <a:buChar char="•"/>
            </a:pPr>
            <a:r>
              <a:rPr lang="en-US" dirty="0" smtClean="0">
                <a:solidFill>
                  <a:schemeClr val="tx1"/>
                </a:solidFill>
              </a:rPr>
              <a:t>Prayer</a:t>
            </a:r>
          </a:p>
          <a:p>
            <a:pPr marL="342900" indent="-342900">
              <a:buFont typeface="Arial" panose="020B0604020202020204" pitchFamily="34" charset="0"/>
              <a:buChar char="•"/>
            </a:pPr>
            <a:r>
              <a:rPr lang="en-US" dirty="0" smtClean="0">
                <a:solidFill>
                  <a:schemeClr val="tx1"/>
                </a:solidFill>
              </a:rPr>
              <a:t>Fellowship</a:t>
            </a:r>
          </a:p>
          <a:p>
            <a:pPr marL="342900" indent="-342900">
              <a:buFont typeface="Arial" panose="020B0604020202020204" pitchFamily="34" charset="0"/>
              <a:buChar char="•"/>
            </a:pPr>
            <a:r>
              <a:rPr lang="en-US" dirty="0" smtClean="0">
                <a:solidFill>
                  <a:schemeClr val="tx1"/>
                </a:solidFill>
              </a:rPr>
              <a:t>Giving</a:t>
            </a:r>
          </a:p>
          <a:p>
            <a:pPr marL="342900" indent="-342900">
              <a:buFont typeface="Arial" panose="020B0604020202020204" pitchFamily="34" charset="0"/>
              <a:buChar char="•"/>
            </a:pPr>
            <a:r>
              <a:rPr lang="en-US" dirty="0" smtClean="0">
                <a:solidFill>
                  <a:schemeClr val="tx1"/>
                </a:solidFill>
              </a:rPr>
              <a:t>Witness</a:t>
            </a:r>
          </a:p>
          <a:p>
            <a:pPr marL="342900" indent="-342900">
              <a:buFont typeface="Arial" panose="020B0604020202020204" pitchFamily="34" charset="0"/>
              <a:buChar char="•"/>
            </a:pPr>
            <a:r>
              <a:rPr lang="en-US" dirty="0" smtClean="0">
                <a:solidFill>
                  <a:schemeClr val="tx1"/>
                </a:solidFill>
              </a:rPr>
              <a:t>Service</a:t>
            </a:r>
          </a:p>
          <a:p>
            <a:pPr marL="342900" indent="-342900">
              <a:buFont typeface="Arial" panose="020B0604020202020204" pitchFamily="34" charset="0"/>
              <a:buChar char="•"/>
            </a:pPr>
            <a:r>
              <a:rPr lang="en-US" dirty="0" smtClean="0">
                <a:solidFill>
                  <a:schemeClr val="tx1"/>
                </a:solidFill>
              </a:rPr>
              <a:t>Honor</a:t>
            </a:r>
          </a:p>
          <a:p>
            <a:pPr marL="342900" indent="-342900">
              <a:buFont typeface="Arial" panose="020B0604020202020204" pitchFamily="34" charset="0"/>
              <a:buChar char="•"/>
            </a:pPr>
            <a:endParaRPr lang="en-US" dirty="0">
              <a:solidFill>
                <a:schemeClr val="tx1"/>
              </a:solidFill>
            </a:endParaRPr>
          </a:p>
        </p:txBody>
      </p:sp>
    </p:spTree>
    <p:extLst>
      <p:ext uri="{BB962C8B-B14F-4D97-AF65-F5344CB8AC3E}">
        <p14:creationId xmlns:p14="http://schemas.microsoft.com/office/powerpoint/2010/main" val="1335255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1170920" cy="1096046"/>
          </a:xfrm>
        </p:spPr>
        <p:txBody>
          <a:bodyPr>
            <a:normAutofit fontScale="90000"/>
          </a:bodyPr>
          <a:lstStyle/>
          <a:p>
            <a:r>
              <a:rPr lang="en-US" sz="4400" dirty="0" smtClean="0"/>
              <a:t>Character Development: The Destiny Process</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smtClean="0">
                <a:solidFill>
                  <a:schemeClr val="tx1"/>
                </a:solidFill>
              </a:rPr>
              <a:t>Destiny discovery and development includes shaping character</a:t>
            </a:r>
          </a:p>
          <a:p>
            <a:pPr marL="342900" indent="-342900">
              <a:buFont typeface="Arial" panose="020B0604020202020204" pitchFamily="34" charset="0"/>
              <a:buChar char="•"/>
            </a:pPr>
            <a:r>
              <a:rPr lang="en-US" dirty="0" smtClean="0">
                <a:solidFill>
                  <a:schemeClr val="tx1"/>
                </a:solidFill>
              </a:rPr>
              <a:t>Each believer has a God-given destiny or calling. </a:t>
            </a:r>
            <a:r>
              <a:rPr lang="en-US" dirty="0" err="1" smtClean="0">
                <a:solidFill>
                  <a:schemeClr val="tx1"/>
                </a:solidFill>
              </a:rPr>
              <a:t>Eph</a:t>
            </a:r>
            <a:r>
              <a:rPr lang="en-US" dirty="0" smtClean="0">
                <a:solidFill>
                  <a:schemeClr val="tx1"/>
                </a:solidFill>
              </a:rPr>
              <a:t> 2:10</a:t>
            </a:r>
          </a:p>
          <a:p>
            <a:pPr marL="342900" indent="-342900">
              <a:buFont typeface="Arial" panose="020B0604020202020204" pitchFamily="34" charset="0"/>
              <a:buChar char="•"/>
            </a:pPr>
            <a:r>
              <a:rPr lang="en-US" dirty="0" smtClean="0">
                <a:solidFill>
                  <a:schemeClr val="tx1"/>
                </a:solidFill>
              </a:rPr>
              <a:t>He has given each one gifts, abilities, personality traits, a family, and various life experiences that make each one uniquely qualified to accomplish the given mission. </a:t>
            </a:r>
          </a:p>
          <a:p>
            <a:pPr marL="342900" indent="-342900">
              <a:buFont typeface="Arial" panose="020B0604020202020204" pitchFamily="34" charset="0"/>
              <a:buChar char="•"/>
            </a:pPr>
            <a:r>
              <a:rPr lang="en-US" dirty="0" smtClean="0">
                <a:solidFill>
                  <a:schemeClr val="tx1"/>
                </a:solidFill>
              </a:rPr>
              <a:t>Who am I?</a:t>
            </a:r>
          </a:p>
          <a:p>
            <a:pPr marL="342900" indent="-342900">
              <a:buFont typeface="Arial" panose="020B0604020202020204" pitchFamily="34" charset="0"/>
              <a:buChar char="•"/>
            </a:pPr>
            <a:r>
              <a:rPr lang="en-US" dirty="0" smtClean="0">
                <a:solidFill>
                  <a:schemeClr val="tx1"/>
                </a:solidFill>
              </a:rPr>
              <a:t>Where am I going?</a:t>
            </a:r>
          </a:p>
          <a:p>
            <a:pPr marL="342900" indent="-342900">
              <a:buFont typeface="Arial" panose="020B0604020202020204" pitchFamily="34" charset="0"/>
              <a:buChar char="•"/>
            </a:pPr>
            <a:r>
              <a:rPr lang="en-US" dirty="0" smtClean="0">
                <a:solidFill>
                  <a:schemeClr val="tx1"/>
                </a:solidFill>
              </a:rPr>
              <a:t>How can I get there?</a:t>
            </a:r>
          </a:p>
          <a:p>
            <a:pPr marL="342900" indent="-342900">
              <a:buFont typeface="Arial" panose="020B0604020202020204" pitchFamily="34" charset="0"/>
              <a:buChar char="•"/>
            </a:pPr>
            <a:r>
              <a:rPr lang="en-US" dirty="0" smtClean="0">
                <a:solidFill>
                  <a:schemeClr val="tx1"/>
                </a:solidFill>
              </a:rPr>
              <a:t>Life Map: </a:t>
            </a:r>
          </a:p>
          <a:p>
            <a:pPr marL="800100" lvl="1" indent="-342900">
              <a:buFont typeface="Arial" panose="020B0604020202020204" pitchFamily="34" charset="0"/>
              <a:buChar char="•"/>
            </a:pPr>
            <a:r>
              <a:rPr lang="en-US" dirty="0" smtClean="0">
                <a:solidFill>
                  <a:schemeClr val="tx1"/>
                </a:solidFill>
              </a:rPr>
              <a:t>Ministry</a:t>
            </a:r>
          </a:p>
          <a:p>
            <a:pPr marL="800100" lvl="1" indent="-342900">
              <a:buFont typeface="Arial" panose="020B0604020202020204" pitchFamily="34" charset="0"/>
              <a:buChar char="•"/>
            </a:pPr>
            <a:r>
              <a:rPr lang="en-US" dirty="0" smtClean="0">
                <a:solidFill>
                  <a:schemeClr val="tx1"/>
                </a:solidFill>
              </a:rPr>
              <a:t>Personal development (character)</a:t>
            </a:r>
          </a:p>
          <a:p>
            <a:pPr marL="800100" lvl="1" indent="-342900">
              <a:buFont typeface="Arial" panose="020B0604020202020204" pitchFamily="34" charset="0"/>
              <a:buChar char="•"/>
            </a:pPr>
            <a:r>
              <a:rPr lang="en-US" dirty="0" smtClean="0">
                <a:solidFill>
                  <a:schemeClr val="tx1"/>
                </a:solidFill>
              </a:rPr>
              <a:t>Team</a:t>
            </a:r>
          </a:p>
          <a:p>
            <a:pPr marL="342900" indent="-342900">
              <a:buFont typeface="Arial" panose="020B0604020202020204" pitchFamily="34" charset="0"/>
              <a:buChar char="•"/>
            </a:pPr>
            <a:endParaRPr lang="en-US" dirty="0">
              <a:solidFill>
                <a:schemeClr val="tx1"/>
              </a:solidFill>
            </a:endParaRPr>
          </a:p>
        </p:txBody>
      </p:sp>
    </p:spTree>
    <p:extLst>
      <p:ext uri="{BB962C8B-B14F-4D97-AF65-F5344CB8AC3E}">
        <p14:creationId xmlns:p14="http://schemas.microsoft.com/office/powerpoint/2010/main" val="32505704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1170920" cy="1096046"/>
          </a:xfrm>
        </p:spPr>
        <p:txBody>
          <a:bodyPr>
            <a:normAutofit/>
          </a:bodyPr>
          <a:lstStyle/>
          <a:p>
            <a:r>
              <a:rPr lang="en-US" sz="4400" dirty="0" smtClean="0"/>
              <a:t>The Key is Lifestyle Management</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smtClean="0">
                <a:solidFill>
                  <a:schemeClr val="tx1"/>
                </a:solidFill>
              </a:rPr>
              <a:t>Living in the Lordship of Christ transforms us day by day. Rom 12</a:t>
            </a:r>
          </a:p>
          <a:p>
            <a:pPr marL="342900" indent="-342900">
              <a:buFont typeface="Arial" panose="020B0604020202020204" pitchFamily="34" charset="0"/>
              <a:buChar char="•"/>
            </a:pPr>
            <a:r>
              <a:rPr lang="en-US" dirty="0" smtClean="0">
                <a:solidFill>
                  <a:schemeClr val="tx1"/>
                </a:solidFill>
              </a:rPr>
              <a:t>Physical health</a:t>
            </a:r>
          </a:p>
          <a:p>
            <a:pPr marL="342900" indent="-342900">
              <a:buFont typeface="Arial" panose="020B0604020202020204" pitchFamily="34" charset="0"/>
              <a:buChar char="•"/>
            </a:pPr>
            <a:r>
              <a:rPr lang="en-US" dirty="0" smtClean="0">
                <a:solidFill>
                  <a:schemeClr val="tx1"/>
                </a:solidFill>
              </a:rPr>
              <a:t>Daily habits</a:t>
            </a:r>
          </a:p>
          <a:p>
            <a:pPr marL="342900" indent="-342900">
              <a:buFont typeface="Arial" panose="020B0604020202020204" pitchFamily="34" charset="0"/>
              <a:buChar char="•"/>
            </a:pPr>
            <a:r>
              <a:rPr lang="en-US" dirty="0" smtClean="0">
                <a:solidFill>
                  <a:schemeClr val="tx1"/>
                </a:solidFill>
              </a:rPr>
              <a:t>Personal desires and issues</a:t>
            </a:r>
          </a:p>
          <a:p>
            <a:pPr marL="342900" indent="-342900">
              <a:buFont typeface="Arial" panose="020B0604020202020204" pitchFamily="34" charset="0"/>
              <a:buChar char="•"/>
            </a:pPr>
            <a:r>
              <a:rPr lang="en-US" dirty="0" smtClean="0">
                <a:solidFill>
                  <a:schemeClr val="tx1"/>
                </a:solidFill>
              </a:rPr>
              <a:t>The classic temptations: sex, money, power</a:t>
            </a:r>
          </a:p>
          <a:p>
            <a:pPr marL="342900" indent="-342900">
              <a:buFont typeface="Arial" panose="020B0604020202020204" pitchFamily="34" charset="0"/>
              <a:buChar char="•"/>
            </a:pPr>
            <a:r>
              <a:rPr lang="en-US" dirty="0" smtClean="0">
                <a:solidFill>
                  <a:schemeClr val="tx1"/>
                </a:solidFill>
              </a:rPr>
              <a:t>Accountability</a:t>
            </a:r>
          </a:p>
          <a:p>
            <a:pPr marL="342900" indent="-342900">
              <a:buFont typeface="Arial" panose="020B0604020202020204" pitchFamily="34" charset="0"/>
              <a:buChar char="•"/>
            </a:pPr>
            <a:r>
              <a:rPr lang="en-US" dirty="0" smtClean="0">
                <a:solidFill>
                  <a:schemeClr val="tx1"/>
                </a:solidFill>
              </a:rPr>
              <a:t>Service</a:t>
            </a:r>
          </a:p>
          <a:p>
            <a:pPr marL="342900" indent="-342900">
              <a:buFont typeface="Arial" panose="020B0604020202020204" pitchFamily="34" charset="0"/>
              <a:buChar char="•"/>
            </a:pPr>
            <a:r>
              <a:rPr lang="en-US" dirty="0" smtClean="0">
                <a:solidFill>
                  <a:schemeClr val="tx1"/>
                </a:solidFill>
              </a:rPr>
              <a:t>Basic discipline to have the time to fulfill one’s calling.</a:t>
            </a:r>
            <a:endParaRPr lang="en-US" dirty="0">
              <a:solidFill>
                <a:schemeClr val="tx1"/>
              </a:solidFill>
            </a:endParaRPr>
          </a:p>
        </p:txBody>
      </p:sp>
    </p:spTree>
    <p:extLst>
      <p:ext uri="{BB962C8B-B14F-4D97-AF65-F5344CB8AC3E}">
        <p14:creationId xmlns:p14="http://schemas.microsoft.com/office/powerpoint/2010/main" val="4539083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800" dirty="0" smtClean="0"/>
              <a:t>Application: Count the Cost</a:t>
            </a:r>
            <a:endParaRPr lang="en-US" sz="48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smtClean="0">
                <a:solidFill>
                  <a:schemeClr val="tx1"/>
                </a:solidFill>
              </a:rPr>
              <a:t>The heart of discipleship is surrendering all to Jesus</a:t>
            </a:r>
          </a:p>
          <a:p>
            <a:endParaRPr lang="en-US" b="1" dirty="0">
              <a:solidFill>
                <a:schemeClr val="tx1"/>
              </a:solidFill>
            </a:endParaRPr>
          </a:p>
          <a:p>
            <a:r>
              <a:rPr lang="en-US" b="1" dirty="0" smtClean="0">
                <a:solidFill>
                  <a:schemeClr val="tx1"/>
                </a:solidFill>
              </a:rPr>
              <a:t>What are you reluctant, hesitant or unwilling to give up?</a:t>
            </a:r>
          </a:p>
          <a:p>
            <a:pPr marL="457200" indent="-457200">
              <a:buFont typeface="+mj-lt"/>
              <a:buAutoNum type="arabicPeriod"/>
            </a:pPr>
            <a:r>
              <a:rPr lang="en-US" dirty="0" smtClean="0">
                <a:solidFill>
                  <a:schemeClr val="tx1"/>
                </a:solidFill>
              </a:rPr>
              <a:t>List three things.</a:t>
            </a:r>
          </a:p>
          <a:p>
            <a:pPr marL="457200" indent="-457200">
              <a:buFont typeface="+mj-lt"/>
              <a:buAutoNum type="arabicPeriod"/>
            </a:pPr>
            <a:r>
              <a:rPr lang="en-US" dirty="0" smtClean="0">
                <a:solidFill>
                  <a:schemeClr val="tx1"/>
                </a:solidFill>
              </a:rPr>
              <a:t>Surrender them to the Lord.</a:t>
            </a:r>
          </a:p>
          <a:p>
            <a:pPr marL="457200" indent="-457200">
              <a:buFont typeface="+mj-lt"/>
              <a:buAutoNum type="arabicPeriod"/>
            </a:pPr>
            <a:r>
              <a:rPr lang="en-US" dirty="0" smtClean="0">
                <a:solidFill>
                  <a:schemeClr val="tx1"/>
                </a:solidFill>
              </a:rPr>
              <a:t>Trust Him to provide whatever you need.</a:t>
            </a:r>
          </a:p>
          <a:p>
            <a:pPr marL="457200" indent="-457200">
              <a:buFont typeface="+mj-lt"/>
              <a:buAutoNum type="arabicPeriod"/>
            </a:pPr>
            <a:r>
              <a:rPr lang="en-US" dirty="0" smtClean="0">
                <a:solidFill>
                  <a:schemeClr val="tx1"/>
                </a:solidFill>
              </a:rPr>
              <a:t>Be thankful and grateful, and believing Him to accomplish His will </a:t>
            </a:r>
            <a:r>
              <a:rPr lang="en-US" smtClean="0">
                <a:solidFill>
                  <a:schemeClr val="tx1"/>
                </a:solidFill>
              </a:rPr>
              <a:t>in you.</a:t>
            </a:r>
            <a:endParaRPr lang="en-US" dirty="0" smtClean="0">
              <a:solidFill>
                <a:schemeClr val="tx1"/>
              </a:solidFill>
            </a:endParaRPr>
          </a:p>
          <a:p>
            <a:pPr marL="457200" indent="-457200">
              <a:buFont typeface="+mj-lt"/>
              <a:buAutoNum type="arabicPeriod"/>
            </a:pPr>
            <a:r>
              <a:rPr lang="en-US" dirty="0" smtClean="0">
                <a:solidFill>
                  <a:schemeClr val="tx1"/>
                </a:solidFill>
              </a:rPr>
              <a:t>Memorize relevant promises of God.</a:t>
            </a:r>
          </a:p>
          <a:p>
            <a:pPr marL="457200" indent="-457200">
              <a:buFont typeface="+mj-lt"/>
              <a:buAutoNum type="arabicPeriod"/>
            </a:pPr>
            <a:r>
              <a:rPr lang="en-US" dirty="0" smtClean="0">
                <a:solidFill>
                  <a:schemeClr val="tx1"/>
                </a:solidFill>
              </a:rPr>
              <a:t>Expect testing.</a:t>
            </a:r>
            <a:endParaRPr lang="en-US" dirty="0">
              <a:solidFill>
                <a:schemeClr val="tx1"/>
              </a:solidFill>
            </a:endParaRPr>
          </a:p>
        </p:txBody>
      </p:sp>
    </p:spTree>
    <p:extLst>
      <p:ext uri="{BB962C8B-B14F-4D97-AF65-F5344CB8AC3E}">
        <p14:creationId xmlns:p14="http://schemas.microsoft.com/office/powerpoint/2010/main" val="12368662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515600" cy="1096046"/>
          </a:xfrm>
        </p:spPr>
        <p:txBody>
          <a:bodyPr>
            <a:normAutofit/>
          </a:bodyPr>
          <a:lstStyle/>
          <a:p>
            <a:pPr algn="ctr"/>
            <a:r>
              <a:rPr lang="en-US" sz="4400" dirty="0" smtClean="0"/>
              <a:t>Q &amp; A</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pPr marL="342900" indent="-342900">
              <a:buFont typeface="Arial" panose="020B0604020202020204" pitchFamily="34" charset="0"/>
              <a:buChar char="•"/>
            </a:pPr>
            <a:endParaRPr lang="en-US" dirty="0">
              <a:solidFill>
                <a:schemeClr val="tx1"/>
              </a:solidFill>
            </a:endParaRPr>
          </a:p>
        </p:txBody>
      </p:sp>
    </p:spTree>
    <p:extLst>
      <p:ext uri="{BB962C8B-B14F-4D97-AF65-F5344CB8AC3E}">
        <p14:creationId xmlns:p14="http://schemas.microsoft.com/office/powerpoint/2010/main" val="416058661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904016" y="1787714"/>
            <a:ext cx="11287983" cy="1096046"/>
          </a:xfrm>
        </p:spPr>
        <p:txBody>
          <a:bodyPr>
            <a:noAutofit/>
          </a:bodyPr>
          <a:lstStyle/>
          <a:p>
            <a:pPr algn="ctr"/>
            <a:r>
              <a:rPr lang="en-US" sz="5400" dirty="0" smtClean="0"/>
              <a:t>Day 2: </a:t>
            </a:r>
            <a:r>
              <a:rPr lang="en-US" sz="5400" smtClean="0"/>
              <a:t>The Process of </a:t>
            </a:r>
            <a:r>
              <a:rPr lang="en-US" sz="5400" dirty="0" smtClean="0"/>
              <a:t>Disciplemaking</a:t>
            </a:r>
            <a:endParaRPr lang="en-US" sz="5400" dirty="0"/>
          </a:p>
        </p:txBody>
      </p:sp>
    </p:spTree>
    <p:extLst>
      <p:ext uri="{BB962C8B-B14F-4D97-AF65-F5344CB8AC3E}">
        <p14:creationId xmlns:p14="http://schemas.microsoft.com/office/powerpoint/2010/main" val="164178645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800" dirty="0" smtClean="0"/>
              <a:t>The Disciplemaking Vision</a:t>
            </a:r>
            <a:endParaRPr lang="en-US" sz="48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sz="3600" dirty="0" smtClean="0">
                <a:solidFill>
                  <a:schemeClr val="tx1"/>
                </a:solidFill>
              </a:rPr>
              <a:t>Shift from Events to a Process</a:t>
            </a:r>
            <a:endParaRPr lang="en-US" sz="3600" dirty="0">
              <a:solidFill>
                <a:schemeClr val="tx1"/>
              </a:solidFill>
            </a:endParaRPr>
          </a:p>
        </p:txBody>
      </p:sp>
    </p:spTree>
    <p:extLst>
      <p:ext uri="{BB962C8B-B14F-4D97-AF65-F5344CB8AC3E}">
        <p14:creationId xmlns:p14="http://schemas.microsoft.com/office/powerpoint/2010/main" val="42872959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6"/>
          <p:cNvSpPr>
            <a:spLocks noGrp="1"/>
          </p:cNvSpPr>
          <p:nvPr>
            <p:ph type="title"/>
          </p:nvPr>
        </p:nvSpPr>
        <p:spPr>
          <a:xfrm>
            <a:off x="3989294" y="365125"/>
            <a:ext cx="7920208" cy="1325563"/>
          </a:xfrm>
        </p:spPr>
        <p:txBody>
          <a:bodyPr>
            <a:normAutofit/>
          </a:bodyPr>
          <a:lstStyle/>
          <a:p>
            <a:r>
              <a:rPr lang="en-US" dirty="0" smtClean="0"/>
              <a:t>Challenge Outline</a:t>
            </a:r>
            <a:endParaRPr lang="en-US" sz="1200" b="1" dirty="0"/>
          </a:p>
        </p:txBody>
      </p:sp>
      <p:sp>
        <p:nvSpPr>
          <p:cNvPr id="8" name="Content Placeholder 7"/>
          <p:cNvSpPr>
            <a:spLocks noGrp="1"/>
          </p:cNvSpPr>
          <p:nvPr>
            <p:ph idx="1"/>
          </p:nvPr>
        </p:nvSpPr>
        <p:spPr>
          <a:xfrm>
            <a:off x="3989294" y="1825625"/>
            <a:ext cx="7364506" cy="4351338"/>
          </a:xfrm>
        </p:spPr>
        <p:txBody>
          <a:bodyPr>
            <a:normAutofit/>
          </a:bodyPr>
          <a:lstStyle/>
          <a:p>
            <a:r>
              <a:rPr lang="en-US" dirty="0" smtClean="0"/>
              <a:t>Day 1: </a:t>
            </a:r>
            <a:r>
              <a:rPr lang="en-US" dirty="0"/>
              <a:t>The </a:t>
            </a:r>
            <a:r>
              <a:rPr lang="en-US" dirty="0" smtClean="0"/>
              <a:t>Heart of Disciplemaking</a:t>
            </a:r>
            <a:endParaRPr lang="en-US" dirty="0"/>
          </a:p>
          <a:p>
            <a:r>
              <a:rPr lang="en-US" dirty="0" smtClean="0"/>
              <a:t>Day 2: </a:t>
            </a:r>
            <a:r>
              <a:rPr lang="en-US" dirty="0"/>
              <a:t>The </a:t>
            </a:r>
            <a:r>
              <a:rPr lang="en-US" dirty="0" smtClean="0"/>
              <a:t>Process of Disciplemaking</a:t>
            </a:r>
          </a:p>
          <a:p>
            <a:r>
              <a:rPr lang="en-US" dirty="0" smtClean="0"/>
              <a:t>Day 3: Practical Disciplemaking - the Journey Guide, Other Tools, Special Offers</a:t>
            </a:r>
            <a:endParaRPr lang="en-US" dirty="0"/>
          </a:p>
        </p:txBody>
      </p:sp>
    </p:spTree>
    <p:extLst>
      <p:ext uri="{BB962C8B-B14F-4D97-AF65-F5344CB8AC3E}">
        <p14:creationId xmlns:p14="http://schemas.microsoft.com/office/powerpoint/2010/main" val="13068674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400" dirty="0" smtClean="0"/>
              <a:t>The Plan: Discipleship</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pPr lvl="0"/>
            <a:r>
              <a:rPr lang="en-US" dirty="0">
                <a:solidFill>
                  <a:schemeClr val="tx1"/>
                </a:solidFill>
              </a:rPr>
              <a:t>Jesus had one plan for changing the world and NO PLAN-B </a:t>
            </a:r>
            <a:r>
              <a:rPr lang="en-US" dirty="0" smtClean="0">
                <a:solidFill>
                  <a:schemeClr val="tx1"/>
                </a:solidFill>
              </a:rPr>
              <a:t>(R</a:t>
            </a:r>
            <a:r>
              <a:rPr lang="en-US" dirty="0">
                <a:solidFill>
                  <a:schemeClr val="tx1"/>
                </a:solidFill>
              </a:rPr>
              <a:t>. </a:t>
            </a:r>
            <a:r>
              <a:rPr lang="en-US" dirty="0" smtClean="0">
                <a:solidFill>
                  <a:schemeClr val="tx1"/>
                </a:solidFill>
              </a:rPr>
              <a:t>Coleman)</a:t>
            </a:r>
            <a:endParaRPr lang="en-US" dirty="0">
              <a:solidFill>
                <a:schemeClr val="tx1"/>
              </a:solidFill>
            </a:endParaRPr>
          </a:p>
          <a:p>
            <a:pPr marL="342900" indent="-342900">
              <a:buFont typeface="Arial" panose="020B0604020202020204" pitchFamily="34" charset="0"/>
              <a:buChar char="•"/>
            </a:pPr>
            <a:r>
              <a:rPr lang="en-US" dirty="0" smtClean="0">
                <a:solidFill>
                  <a:schemeClr val="tx1"/>
                </a:solidFill>
              </a:rPr>
              <a:t>One person disciples another</a:t>
            </a:r>
            <a:endParaRPr lang="en-US" dirty="0">
              <a:solidFill>
                <a:schemeClr val="tx1"/>
              </a:solidFill>
            </a:endParaRPr>
          </a:p>
          <a:p>
            <a:pPr marL="342900" indent="-342900">
              <a:buFont typeface="Arial" panose="020B0604020202020204" pitchFamily="34" charset="0"/>
              <a:buChar char="•"/>
            </a:pPr>
            <a:r>
              <a:rPr lang="en-US" dirty="0" smtClean="0">
                <a:solidFill>
                  <a:schemeClr val="tx1"/>
                </a:solidFill>
              </a:rPr>
              <a:t>Apprenticeship </a:t>
            </a:r>
            <a:r>
              <a:rPr lang="en-US" dirty="0" err="1" smtClean="0">
                <a:solidFill>
                  <a:schemeClr val="tx1"/>
                </a:solidFill>
              </a:rPr>
              <a:t>vs</a:t>
            </a:r>
            <a:r>
              <a:rPr lang="en-US" dirty="0" smtClean="0">
                <a:solidFill>
                  <a:schemeClr val="tx1"/>
                </a:solidFill>
              </a:rPr>
              <a:t> classroom</a:t>
            </a:r>
          </a:p>
          <a:p>
            <a:pPr marL="342900" indent="-342900">
              <a:buFont typeface="Arial" panose="020B0604020202020204" pitchFamily="34" charset="0"/>
              <a:buChar char="•"/>
            </a:pPr>
            <a:r>
              <a:rPr lang="en-US" dirty="0" smtClean="0">
                <a:solidFill>
                  <a:schemeClr val="tx1"/>
                </a:solidFill>
              </a:rPr>
              <a:t>On-the-job training </a:t>
            </a:r>
            <a:r>
              <a:rPr lang="en-US" dirty="0" err="1" smtClean="0">
                <a:solidFill>
                  <a:schemeClr val="tx1"/>
                </a:solidFill>
              </a:rPr>
              <a:t>vs</a:t>
            </a:r>
            <a:r>
              <a:rPr lang="en-US" dirty="0" smtClean="0">
                <a:solidFill>
                  <a:schemeClr val="tx1"/>
                </a:solidFill>
              </a:rPr>
              <a:t> school</a:t>
            </a:r>
          </a:p>
          <a:p>
            <a:pPr marL="342900" indent="-342900">
              <a:buFont typeface="Arial" panose="020B0604020202020204" pitchFamily="34" charset="0"/>
              <a:buChar char="•"/>
            </a:pPr>
            <a:r>
              <a:rPr lang="en-US" dirty="0" smtClean="0">
                <a:solidFill>
                  <a:schemeClr val="tx1"/>
                </a:solidFill>
              </a:rPr>
              <a:t>Concentric circles of involvement:</a:t>
            </a:r>
            <a:endParaRPr lang="en-US" dirty="0">
              <a:solidFill>
                <a:schemeClr val="tx1"/>
              </a:solidFill>
            </a:endParaRPr>
          </a:p>
        </p:txBody>
      </p:sp>
    </p:spTree>
    <p:extLst>
      <p:ext uri="{BB962C8B-B14F-4D97-AF65-F5344CB8AC3E}">
        <p14:creationId xmlns:p14="http://schemas.microsoft.com/office/powerpoint/2010/main" val="256493613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400" dirty="0" smtClean="0"/>
              <a:t>The Problem of Stage-Centered Church</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pPr lvl="0"/>
            <a:r>
              <a:rPr lang="en-US" dirty="0" smtClean="0">
                <a:solidFill>
                  <a:schemeClr val="tx1"/>
                </a:solidFill>
              </a:rPr>
              <a:t>Things haven’t changed much in the last 1800 years</a:t>
            </a:r>
            <a:endParaRPr lang="en-US" dirty="0">
              <a:solidFill>
                <a:schemeClr val="tx1"/>
              </a:solidFill>
            </a:endParaRPr>
          </a:p>
          <a:p>
            <a:pPr marL="342900" indent="-342900">
              <a:buFont typeface="Arial" panose="020B0604020202020204" pitchFamily="34" charset="0"/>
              <a:buChar char="•"/>
            </a:pPr>
            <a:r>
              <a:rPr lang="en-US" dirty="0" smtClean="0">
                <a:solidFill>
                  <a:schemeClr val="tx1"/>
                </a:solidFill>
              </a:rPr>
              <a:t>A few people do most of the ministry.</a:t>
            </a:r>
            <a:endParaRPr lang="en-US" dirty="0">
              <a:solidFill>
                <a:schemeClr val="tx1"/>
              </a:solidFill>
            </a:endParaRPr>
          </a:p>
          <a:p>
            <a:pPr marL="342900" indent="-342900">
              <a:buFont typeface="Arial" panose="020B0604020202020204" pitchFamily="34" charset="0"/>
              <a:buChar char="•"/>
            </a:pPr>
            <a:r>
              <a:rPr lang="en-US" dirty="0" smtClean="0">
                <a:solidFill>
                  <a:schemeClr val="tx1"/>
                </a:solidFill>
              </a:rPr>
              <a:t>Clergy – laity divide.</a:t>
            </a:r>
          </a:p>
          <a:p>
            <a:pPr marL="342900" indent="-342900">
              <a:buFont typeface="Arial" panose="020B0604020202020204" pitchFamily="34" charset="0"/>
              <a:buChar char="•"/>
            </a:pPr>
            <a:r>
              <a:rPr lang="en-US" dirty="0" smtClean="0">
                <a:solidFill>
                  <a:schemeClr val="tx1"/>
                </a:solidFill>
              </a:rPr>
              <a:t>Professionals and paid staff do most of the ministry.</a:t>
            </a:r>
          </a:p>
          <a:p>
            <a:pPr marL="342900" indent="-342900">
              <a:buFont typeface="Arial" panose="020B0604020202020204" pitchFamily="34" charset="0"/>
              <a:buChar char="•"/>
            </a:pPr>
            <a:r>
              <a:rPr lang="en-US" dirty="0" smtClean="0">
                <a:solidFill>
                  <a:schemeClr val="tx1"/>
                </a:solidFill>
              </a:rPr>
              <a:t>Celebrity driven.</a:t>
            </a:r>
          </a:p>
          <a:p>
            <a:pPr marL="342900" indent="-342900">
              <a:buFont typeface="Arial" panose="020B0604020202020204" pitchFamily="34" charset="0"/>
              <a:buChar char="•"/>
            </a:pPr>
            <a:r>
              <a:rPr lang="en-US" dirty="0" smtClean="0">
                <a:solidFill>
                  <a:schemeClr val="tx1"/>
                </a:solidFill>
              </a:rPr>
              <a:t>Ministry revolves around the stage.</a:t>
            </a:r>
            <a:endParaRPr lang="en-US" dirty="0">
              <a:solidFill>
                <a:schemeClr val="tx1"/>
              </a:solidFill>
            </a:endParaRPr>
          </a:p>
        </p:txBody>
      </p:sp>
    </p:spTree>
    <p:extLst>
      <p:ext uri="{BB962C8B-B14F-4D97-AF65-F5344CB8AC3E}">
        <p14:creationId xmlns:p14="http://schemas.microsoft.com/office/powerpoint/2010/main" val="154290861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400" dirty="0" smtClean="0"/>
              <a:t>Butts and Bucks</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pPr lvl="0"/>
            <a:r>
              <a:rPr lang="en-US" dirty="0" smtClean="0">
                <a:solidFill>
                  <a:schemeClr val="tx1"/>
                </a:solidFill>
              </a:rPr>
              <a:t>We need to change our metrics</a:t>
            </a:r>
            <a:endParaRPr lang="en-US" dirty="0">
              <a:solidFill>
                <a:schemeClr val="tx1"/>
              </a:solidFill>
            </a:endParaRPr>
          </a:p>
          <a:p>
            <a:pPr marL="342900" indent="-342900">
              <a:buFont typeface="Arial" panose="020B0604020202020204" pitchFamily="34" charset="0"/>
              <a:buChar char="•"/>
            </a:pPr>
            <a:r>
              <a:rPr lang="en-US" dirty="0" smtClean="0">
                <a:solidFill>
                  <a:schemeClr val="tx1"/>
                </a:solidFill>
              </a:rPr>
              <a:t>Most use attendance and budget as the measure of success.</a:t>
            </a:r>
          </a:p>
          <a:p>
            <a:pPr marL="342900" indent="-342900">
              <a:buFont typeface="Arial" panose="020B0604020202020204" pitchFamily="34" charset="0"/>
              <a:buChar char="•"/>
            </a:pPr>
            <a:r>
              <a:rPr lang="en-US" dirty="0" smtClean="0">
                <a:solidFill>
                  <a:schemeClr val="tx1"/>
                </a:solidFill>
              </a:rPr>
              <a:t>“Bigger is better” becomes the goal</a:t>
            </a:r>
          </a:p>
          <a:p>
            <a:pPr marL="342900" indent="-342900">
              <a:buFont typeface="Arial" panose="020B0604020202020204" pitchFamily="34" charset="0"/>
              <a:buChar char="•"/>
            </a:pPr>
            <a:endParaRPr lang="en-US" dirty="0" smtClean="0">
              <a:solidFill>
                <a:schemeClr val="tx1"/>
              </a:solidFill>
            </a:endParaRPr>
          </a:p>
          <a:p>
            <a:r>
              <a:rPr lang="en-US" dirty="0" smtClean="0">
                <a:solidFill>
                  <a:schemeClr val="tx1"/>
                </a:solidFill>
              </a:rPr>
              <a:t>Need to shift to on Quality AND Quantity</a:t>
            </a:r>
          </a:p>
          <a:p>
            <a:pPr marL="342900" indent="-342900">
              <a:buFont typeface="Arial" panose="020B0604020202020204" pitchFamily="34" charset="0"/>
              <a:buChar char="•"/>
            </a:pPr>
            <a:r>
              <a:rPr lang="en-US" dirty="0" smtClean="0">
                <a:solidFill>
                  <a:schemeClr val="tx1"/>
                </a:solidFill>
              </a:rPr>
              <a:t>Focus on not just decisions, but people getting saved, baptized, and becoming part of the church, serving and growing.</a:t>
            </a:r>
          </a:p>
          <a:p>
            <a:pPr marL="342900" indent="-342900">
              <a:buFont typeface="Arial" panose="020B0604020202020204" pitchFamily="34" charset="0"/>
              <a:buChar char="•"/>
            </a:pPr>
            <a:r>
              <a:rPr lang="en-US" dirty="0" smtClean="0">
                <a:solidFill>
                  <a:schemeClr val="tx1"/>
                </a:solidFill>
              </a:rPr>
              <a:t>Better success metric: godly character and maturity as shown by leaders </a:t>
            </a:r>
            <a:r>
              <a:rPr lang="en-US" dirty="0">
                <a:solidFill>
                  <a:schemeClr val="tx1"/>
                </a:solidFill>
              </a:rPr>
              <a:t>developed and ministries </a:t>
            </a:r>
            <a:r>
              <a:rPr lang="en-US" dirty="0" smtClean="0">
                <a:solidFill>
                  <a:schemeClr val="tx1"/>
                </a:solidFill>
              </a:rPr>
              <a:t>launched.</a:t>
            </a:r>
          </a:p>
          <a:p>
            <a:pPr marL="342900" indent="-342900">
              <a:buFont typeface="Arial" panose="020B0604020202020204" pitchFamily="34" charset="0"/>
              <a:buChar char="•"/>
            </a:pPr>
            <a:r>
              <a:rPr lang="en-US" dirty="0" smtClean="0">
                <a:solidFill>
                  <a:schemeClr val="tx1"/>
                </a:solidFill>
              </a:rPr>
              <a:t>Multiplication is the ultimate key measure of Kingdom success</a:t>
            </a:r>
            <a:endParaRPr lang="en-US" dirty="0">
              <a:solidFill>
                <a:schemeClr val="tx1"/>
              </a:solidFill>
            </a:endParaRPr>
          </a:p>
        </p:txBody>
      </p:sp>
    </p:spTree>
    <p:extLst>
      <p:ext uri="{BB962C8B-B14F-4D97-AF65-F5344CB8AC3E}">
        <p14:creationId xmlns:p14="http://schemas.microsoft.com/office/powerpoint/2010/main" val="150958502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800" dirty="0" smtClean="0"/>
              <a:t>Disciplemaking Strategies</a:t>
            </a:r>
            <a:endParaRPr lang="en-US" sz="48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sz="3600" dirty="0" smtClean="0">
                <a:solidFill>
                  <a:schemeClr val="tx1"/>
                </a:solidFill>
              </a:rPr>
              <a:t>Fostering a Discipleship Culture</a:t>
            </a:r>
            <a:endParaRPr lang="en-US" sz="3600" dirty="0">
              <a:solidFill>
                <a:schemeClr val="tx1"/>
              </a:solidFill>
            </a:endParaRPr>
          </a:p>
        </p:txBody>
      </p:sp>
    </p:spTree>
    <p:extLst>
      <p:ext uri="{BB962C8B-B14F-4D97-AF65-F5344CB8AC3E}">
        <p14:creationId xmlns:p14="http://schemas.microsoft.com/office/powerpoint/2010/main" val="36415727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400" dirty="0" smtClean="0"/>
              <a:t>Prioritizing Discipleship</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pPr lvl="0"/>
            <a:r>
              <a:rPr lang="en-US" dirty="0" smtClean="0">
                <a:solidFill>
                  <a:schemeClr val="tx1"/>
                </a:solidFill>
              </a:rPr>
              <a:t>The Tribe vs. Family vs. One-on-one. Acts 20:20</a:t>
            </a:r>
            <a:endParaRPr lang="en-US" dirty="0">
              <a:solidFill>
                <a:schemeClr val="tx1"/>
              </a:solidFill>
            </a:endParaRPr>
          </a:p>
          <a:p>
            <a:pPr marL="342900" indent="-342900">
              <a:buFont typeface="Arial" panose="020B0604020202020204" pitchFamily="34" charset="0"/>
              <a:buChar char="•"/>
            </a:pPr>
            <a:r>
              <a:rPr lang="en-US" dirty="0" smtClean="0">
                <a:solidFill>
                  <a:schemeClr val="tx1"/>
                </a:solidFill>
              </a:rPr>
              <a:t>The large gathering/Sun morning service is the “tribe.”</a:t>
            </a:r>
          </a:p>
          <a:p>
            <a:pPr marL="342900" indent="-342900">
              <a:buFont typeface="Arial" panose="020B0604020202020204" pitchFamily="34" charset="0"/>
              <a:buChar char="•"/>
            </a:pPr>
            <a:r>
              <a:rPr lang="en-US" dirty="0" smtClean="0">
                <a:solidFill>
                  <a:schemeClr val="tx1"/>
                </a:solidFill>
              </a:rPr>
              <a:t>Tribe has the tribal chief speak to the people, do tribal songs and dances, celebrate, powerful, momentum</a:t>
            </a:r>
          </a:p>
          <a:p>
            <a:pPr marL="342900" indent="-342900">
              <a:buFont typeface="Arial" panose="020B0604020202020204" pitchFamily="34" charset="0"/>
              <a:buChar char="•"/>
            </a:pPr>
            <a:r>
              <a:rPr lang="en-US" dirty="0" smtClean="0">
                <a:solidFill>
                  <a:schemeClr val="tx1"/>
                </a:solidFill>
              </a:rPr>
              <a:t>The small group is the “family.” Family has the father and mother focused on developing the children</a:t>
            </a:r>
          </a:p>
          <a:p>
            <a:pPr marL="342900" indent="-342900">
              <a:buFont typeface="Arial" panose="020B0604020202020204" pitchFamily="34" charset="0"/>
              <a:buChar char="•"/>
            </a:pPr>
            <a:r>
              <a:rPr lang="en-US" dirty="0" smtClean="0">
                <a:solidFill>
                  <a:schemeClr val="tx1"/>
                </a:solidFill>
              </a:rPr>
              <a:t>One-on-one relationship is where much discipleship happens.</a:t>
            </a:r>
          </a:p>
          <a:p>
            <a:pPr marL="342900" indent="-342900">
              <a:buFont typeface="Arial" panose="020B0604020202020204" pitchFamily="34" charset="0"/>
              <a:buChar char="•"/>
            </a:pPr>
            <a:r>
              <a:rPr lang="en-US" dirty="0" smtClean="0">
                <a:solidFill>
                  <a:schemeClr val="tx1"/>
                </a:solidFill>
              </a:rPr>
              <a:t>Spiritual family is carrying out the Great Commission. The Great Commission is the spiritual fulfillment of the command to Adam and Eve: Be fruitful, multiply, fill the earth, subdue it, and have dominion.</a:t>
            </a:r>
            <a:endParaRPr lang="en-US" dirty="0">
              <a:solidFill>
                <a:schemeClr val="tx1"/>
              </a:solidFill>
            </a:endParaRPr>
          </a:p>
          <a:p>
            <a:pPr marL="342900" indent="-342900">
              <a:buFont typeface="Arial" panose="020B0604020202020204" pitchFamily="34" charset="0"/>
              <a:buChar char="•"/>
            </a:pPr>
            <a:r>
              <a:rPr lang="en-US" dirty="0" smtClean="0">
                <a:solidFill>
                  <a:schemeClr val="tx1"/>
                </a:solidFill>
              </a:rPr>
              <a:t>The Great Commission must be our priority. Other ministries are important but it must be the #1 priority</a:t>
            </a:r>
          </a:p>
        </p:txBody>
      </p:sp>
    </p:spTree>
    <p:extLst>
      <p:ext uri="{BB962C8B-B14F-4D97-AF65-F5344CB8AC3E}">
        <p14:creationId xmlns:p14="http://schemas.microsoft.com/office/powerpoint/2010/main" val="214753245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400" dirty="0" smtClean="0"/>
              <a:t>Strategic Shift</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pPr lvl="0"/>
            <a:r>
              <a:rPr lang="en-US" dirty="0" smtClean="0">
                <a:solidFill>
                  <a:schemeClr val="tx1"/>
                </a:solidFill>
              </a:rPr>
              <a:t>How to Prioritize Discipleship above all else.</a:t>
            </a:r>
            <a:endParaRPr lang="en-US" dirty="0">
              <a:solidFill>
                <a:schemeClr val="tx1"/>
              </a:solidFill>
            </a:endParaRPr>
          </a:p>
          <a:p>
            <a:pPr marL="342900" indent="-342900">
              <a:buFont typeface="Arial" panose="020B0604020202020204" pitchFamily="34" charset="0"/>
              <a:buChar char="•"/>
            </a:pPr>
            <a:r>
              <a:rPr lang="en-US" dirty="0" smtClean="0">
                <a:solidFill>
                  <a:schemeClr val="tx1"/>
                </a:solidFill>
              </a:rPr>
              <a:t>Reduce emphasis on Sunday morning and especially the “stage.”</a:t>
            </a:r>
          </a:p>
          <a:p>
            <a:pPr marL="342900" indent="-342900">
              <a:buFont typeface="Arial" panose="020B0604020202020204" pitchFamily="34" charset="0"/>
              <a:buChar char="•"/>
            </a:pPr>
            <a:r>
              <a:rPr lang="en-US" dirty="0" smtClean="0">
                <a:solidFill>
                  <a:schemeClr val="tx1"/>
                </a:solidFill>
              </a:rPr>
              <a:t>Prioritize spiritual family: focus on small groups as the primary development vehicle. Small groups that train and mobilize every member for ministry.</a:t>
            </a:r>
          </a:p>
          <a:p>
            <a:pPr marL="342900" indent="-342900">
              <a:buFont typeface="Arial" panose="020B0604020202020204" pitchFamily="34" charset="0"/>
              <a:buChar char="•"/>
            </a:pPr>
            <a:r>
              <a:rPr lang="en-US" dirty="0" smtClean="0">
                <a:solidFill>
                  <a:schemeClr val="tx1"/>
                </a:solidFill>
              </a:rPr>
              <a:t>Reduce the number of meetings so that they don’t compete with the things that are making disciples (prioritize small groups and one-on-one).</a:t>
            </a:r>
          </a:p>
          <a:p>
            <a:pPr marL="342900" indent="-342900">
              <a:buFont typeface="Arial" panose="020B0604020202020204" pitchFamily="34" charset="0"/>
              <a:buChar char="•"/>
            </a:pPr>
            <a:r>
              <a:rPr lang="en-US" dirty="0" smtClean="0">
                <a:solidFill>
                  <a:schemeClr val="tx1"/>
                </a:solidFill>
              </a:rPr>
              <a:t>Focus resources (time, energy, money) on evangelism, people development and leadership development. Example: pastor spends 50% of time to meeting individually with people to develop them (not pastoral care, but focused on discipling and helping people fulfill God’s calling).</a:t>
            </a:r>
          </a:p>
          <a:p>
            <a:pPr marL="342900" indent="-342900">
              <a:buFont typeface="Arial" panose="020B0604020202020204" pitchFamily="34" charset="0"/>
              <a:buChar char="•"/>
            </a:pPr>
            <a:r>
              <a:rPr lang="en-US" dirty="0" smtClean="0">
                <a:solidFill>
                  <a:schemeClr val="tx1"/>
                </a:solidFill>
              </a:rPr>
              <a:t>Prioritize getting people serving as soon as possible.</a:t>
            </a:r>
          </a:p>
        </p:txBody>
      </p:sp>
    </p:spTree>
    <p:extLst>
      <p:ext uri="{BB962C8B-B14F-4D97-AF65-F5344CB8AC3E}">
        <p14:creationId xmlns:p14="http://schemas.microsoft.com/office/powerpoint/2010/main" val="67288130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400" dirty="0" smtClean="0"/>
              <a:t>Calendar and Budget</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pPr lvl="0"/>
            <a:r>
              <a:rPr lang="en-US" dirty="0" smtClean="0">
                <a:solidFill>
                  <a:schemeClr val="tx1"/>
                </a:solidFill>
              </a:rPr>
              <a:t>What do you Celebrate? Culture shaped by celebration and emphasis.</a:t>
            </a:r>
            <a:endParaRPr lang="en-US" dirty="0">
              <a:solidFill>
                <a:schemeClr val="tx1"/>
              </a:solidFill>
            </a:endParaRPr>
          </a:p>
          <a:p>
            <a:pPr marL="342900" indent="-342900">
              <a:buFont typeface="Arial" panose="020B0604020202020204" pitchFamily="34" charset="0"/>
              <a:buChar char="•"/>
            </a:pPr>
            <a:r>
              <a:rPr lang="en-US" dirty="0" smtClean="0">
                <a:solidFill>
                  <a:schemeClr val="tx1"/>
                </a:solidFill>
              </a:rPr>
              <a:t>Focus resources (time, energy, money) on evangelism, people development and leadership development.</a:t>
            </a:r>
          </a:p>
          <a:p>
            <a:pPr marL="342900" indent="-342900">
              <a:buFont typeface="Arial" panose="020B0604020202020204" pitchFamily="34" charset="0"/>
              <a:buChar char="•"/>
            </a:pPr>
            <a:r>
              <a:rPr lang="en-US" dirty="0" smtClean="0">
                <a:solidFill>
                  <a:schemeClr val="tx1"/>
                </a:solidFill>
              </a:rPr>
              <a:t>Prioritize getting people serving as soon as possible.</a:t>
            </a:r>
          </a:p>
          <a:p>
            <a:pPr marL="342900" indent="-342900">
              <a:buFont typeface="Arial" panose="020B0604020202020204" pitchFamily="34" charset="0"/>
              <a:buChar char="•"/>
            </a:pPr>
            <a:r>
              <a:rPr lang="en-US" dirty="0" smtClean="0">
                <a:solidFill>
                  <a:schemeClr val="tx1"/>
                </a:solidFill>
              </a:rPr>
              <a:t>Build a culture of discipleship through celebration, testimony and modeling.</a:t>
            </a:r>
          </a:p>
          <a:p>
            <a:pPr marL="342900" indent="-342900">
              <a:buFont typeface="Arial" panose="020B0604020202020204" pitchFamily="34" charset="0"/>
              <a:buChar char="•"/>
            </a:pPr>
            <a:r>
              <a:rPr lang="en-US" dirty="0" smtClean="0">
                <a:solidFill>
                  <a:schemeClr val="tx1"/>
                </a:solidFill>
              </a:rPr>
              <a:t>Pastoral care should primarily happen through the members of the body caring for each other. (Rom 12) </a:t>
            </a:r>
          </a:p>
          <a:p>
            <a:pPr marL="342900" indent="-342900">
              <a:buFont typeface="Arial" panose="020B0604020202020204" pitchFamily="34" charset="0"/>
              <a:buChar char="•"/>
            </a:pPr>
            <a:r>
              <a:rPr lang="en-US" dirty="0" smtClean="0">
                <a:solidFill>
                  <a:schemeClr val="tx1"/>
                </a:solidFill>
              </a:rPr>
              <a:t>The ministry gifts given to equip the believers for ministry. (</a:t>
            </a:r>
            <a:r>
              <a:rPr lang="en-US" dirty="0" err="1" smtClean="0">
                <a:solidFill>
                  <a:schemeClr val="tx1"/>
                </a:solidFill>
              </a:rPr>
              <a:t>Eph</a:t>
            </a:r>
            <a:r>
              <a:rPr lang="en-US" dirty="0" smtClean="0">
                <a:solidFill>
                  <a:schemeClr val="tx1"/>
                </a:solidFill>
              </a:rPr>
              <a:t> 4:11-12)</a:t>
            </a:r>
          </a:p>
          <a:p>
            <a:pPr marL="342900" indent="-342900">
              <a:buFont typeface="Arial" panose="020B0604020202020204" pitchFamily="34" charset="0"/>
              <a:buChar char="•"/>
            </a:pPr>
            <a:r>
              <a:rPr lang="en-US" dirty="0" smtClean="0">
                <a:solidFill>
                  <a:schemeClr val="tx1"/>
                </a:solidFill>
              </a:rPr>
              <a:t>Senior leader and team should focus on developing more leaders and “equipping the saints for ministry.”</a:t>
            </a:r>
          </a:p>
        </p:txBody>
      </p:sp>
    </p:spTree>
    <p:extLst>
      <p:ext uri="{BB962C8B-B14F-4D97-AF65-F5344CB8AC3E}">
        <p14:creationId xmlns:p14="http://schemas.microsoft.com/office/powerpoint/2010/main" val="125143469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800" dirty="0" smtClean="0"/>
              <a:t>Disciplemaking as a Family</a:t>
            </a:r>
            <a:endParaRPr lang="en-US" sz="48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sz="3600" dirty="0" smtClean="0">
                <a:solidFill>
                  <a:schemeClr val="tx1"/>
                </a:solidFill>
              </a:rPr>
              <a:t>Unleashing the Power of Small Groups</a:t>
            </a:r>
            <a:endParaRPr lang="en-US" sz="3600" dirty="0">
              <a:solidFill>
                <a:schemeClr val="tx1"/>
              </a:solidFill>
            </a:endParaRPr>
          </a:p>
        </p:txBody>
      </p:sp>
    </p:spTree>
    <p:extLst>
      <p:ext uri="{BB962C8B-B14F-4D97-AF65-F5344CB8AC3E}">
        <p14:creationId xmlns:p14="http://schemas.microsoft.com/office/powerpoint/2010/main" val="247557460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400" dirty="0" smtClean="0"/>
              <a:t>The Tribal Gathering</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pPr lvl="0"/>
            <a:r>
              <a:rPr lang="en-US" dirty="0" smtClean="0">
                <a:solidFill>
                  <a:schemeClr val="tx1"/>
                </a:solidFill>
              </a:rPr>
              <a:t>Tribal Gathering is more like an Orphanage than a Family</a:t>
            </a:r>
            <a:endParaRPr lang="en-US" dirty="0">
              <a:solidFill>
                <a:schemeClr val="tx1"/>
              </a:solidFill>
            </a:endParaRPr>
          </a:p>
          <a:p>
            <a:pPr marL="342900" indent="-342900">
              <a:buFont typeface="Arial" panose="020B0604020202020204" pitchFamily="34" charset="0"/>
              <a:buChar char="•"/>
            </a:pPr>
            <a:r>
              <a:rPr lang="en-US" dirty="0" smtClean="0">
                <a:solidFill>
                  <a:schemeClr val="tx1"/>
                </a:solidFill>
              </a:rPr>
              <a:t>Tends to be more superficial.</a:t>
            </a:r>
          </a:p>
          <a:p>
            <a:pPr marL="342900" indent="-342900">
              <a:buFont typeface="Arial" panose="020B0604020202020204" pitchFamily="34" charset="0"/>
              <a:buChar char="•"/>
            </a:pPr>
            <a:r>
              <a:rPr lang="en-US" dirty="0" smtClean="0">
                <a:solidFill>
                  <a:schemeClr val="tx1"/>
                </a:solidFill>
              </a:rPr>
              <a:t>Event-driven</a:t>
            </a:r>
          </a:p>
          <a:p>
            <a:pPr marL="342900" indent="-342900">
              <a:buFont typeface="Arial" panose="020B0604020202020204" pitchFamily="34" charset="0"/>
              <a:buChar char="•"/>
            </a:pPr>
            <a:r>
              <a:rPr lang="en-US" dirty="0" smtClean="0">
                <a:solidFill>
                  <a:schemeClr val="tx1"/>
                </a:solidFill>
              </a:rPr>
              <a:t>Large crowd, people don’t have a connection point.</a:t>
            </a:r>
          </a:p>
          <a:p>
            <a:pPr marL="342900" indent="-342900">
              <a:buFont typeface="Arial" panose="020B0604020202020204" pitchFamily="34" charset="0"/>
              <a:buChar char="•"/>
            </a:pPr>
            <a:r>
              <a:rPr lang="en-US" dirty="0" smtClean="0">
                <a:solidFill>
                  <a:schemeClr val="tx1"/>
                </a:solidFill>
              </a:rPr>
              <a:t>People get lost.</a:t>
            </a:r>
          </a:p>
          <a:p>
            <a:pPr marL="342900" indent="-342900">
              <a:buFont typeface="Arial" panose="020B0604020202020204" pitchFamily="34" charset="0"/>
              <a:buChar char="•"/>
            </a:pPr>
            <a:r>
              <a:rPr lang="en-US" dirty="0" smtClean="0">
                <a:solidFill>
                  <a:schemeClr val="tx1"/>
                </a:solidFill>
              </a:rPr>
              <a:t>People don’t have a single leader that is helping to develop them.</a:t>
            </a:r>
          </a:p>
        </p:txBody>
      </p:sp>
    </p:spTree>
    <p:extLst>
      <p:ext uri="{BB962C8B-B14F-4D97-AF65-F5344CB8AC3E}">
        <p14:creationId xmlns:p14="http://schemas.microsoft.com/office/powerpoint/2010/main" val="405641131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400" dirty="0" smtClean="0"/>
              <a:t>The Family</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pPr lvl="0"/>
            <a:r>
              <a:rPr lang="en-US" dirty="0" smtClean="0">
                <a:solidFill>
                  <a:schemeClr val="tx1"/>
                </a:solidFill>
              </a:rPr>
              <a:t>Family is where Parents Raise Sons and Daughters into Maturity</a:t>
            </a:r>
            <a:endParaRPr lang="en-US" dirty="0">
              <a:solidFill>
                <a:schemeClr val="tx1"/>
              </a:solidFill>
            </a:endParaRPr>
          </a:p>
          <a:p>
            <a:pPr marL="342900" indent="-342900">
              <a:buFont typeface="Arial" panose="020B0604020202020204" pitchFamily="34" charset="0"/>
              <a:buChar char="•"/>
            </a:pPr>
            <a:r>
              <a:rPr lang="en-US" dirty="0" smtClean="0">
                <a:solidFill>
                  <a:schemeClr val="tx1"/>
                </a:solidFill>
              </a:rPr>
              <a:t>Jesus had the 12, but 3 were the “inner circle” and the 9 other apostles, then the 70 that he sent out. And others were with him in his travels.</a:t>
            </a:r>
          </a:p>
          <a:p>
            <a:pPr marL="342900" indent="-342900">
              <a:buFont typeface="Arial" panose="020B0604020202020204" pitchFamily="34" charset="0"/>
              <a:buChar char="•"/>
            </a:pPr>
            <a:r>
              <a:rPr lang="en-US" dirty="0" smtClean="0">
                <a:solidFill>
                  <a:schemeClr val="tx1"/>
                </a:solidFill>
              </a:rPr>
              <a:t>2 Tim 2:2 Paul –&gt; Timothy –&gt; Faithful Men –&gt; Others (four generations)</a:t>
            </a:r>
          </a:p>
          <a:p>
            <a:pPr marL="342900" indent="-342900">
              <a:buFont typeface="Arial" panose="020B0604020202020204" pitchFamily="34" charset="0"/>
              <a:buChar char="•"/>
            </a:pPr>
            <a:r>
              <a:rPr lang="en-US" dirty="0" smtClean="0">
                <a:solidFill>
                  <a:schemeClr val="tx1"/>
                </a:solidFill>
              </a:rPr>
              <a:t>Long term commitment.</a:t>
            </a:r>
          </a:p>
          <a:p>
            <a:pPr marL="342900" indent="-342900">
              <a:buFont typeface="Arial" panose="020B0604020202020204" pitchFamily="34" charset="0"/>
              <a:buChar char="•"/>
            </a:pPr>
            <a:r>
              <a:rPr lang="en-US" dirty="0" smtClean="0">
                <a:solidFill>
                  <a:schemeClr val="tx1"/>
                </a:solidFill>
              </a:rPr>
              <a:t>The parents have a goal in mind: raise adults not children.</a:t>
            </a:r>
          </a:p>
          <a:p>
            <a:pPr marL="342900" indent="-342900">
              <a:buFont typeface="Arial" panose="020B0604020202020204" pitchFamily="34" charset="0"/>
              <a:buChar char="•"/>
            </a:pPr>
            <a:r>
              <a:rPr lang="en-US" dirty="0" smtClean="0">
                <a:solidFill>
                  <a:schemeClr val="tx1"/>
                </a:solidFill>
              </a:rPr>
              <a:t>Love and discipline, fun and work.</a:t>
            </a:r>
          </a:p>
          <a:p>
            <a:pPr marL="342900" indent="-342900">
              <a:buFont typeface="Arial" panose="020B0604020202020204" pitchFamily="34" charset="0"/>
              <a:buChar char="•"/>
            </a:pPr>
            <a:r>
              <a:rPr lang="en-US" dirty="0" smtClean="0">
                <a:solidFill>
                  <a:schemeClr val="tx1"/>
                </a:solidFill>
              </a:rPr>
              <a:t>A small unit that enables intimate connection and involvement.</a:t>
            </a:r>
          </a:p>
        </p:txBody>
      </p:sp>
    </p:spTree>
    <p:extLst>
      <p:ext uri="{BB962C8B-B14F-4D97-AF65-F5344CB8AC3E}">
        <p14:creationId xmlns:p14="http://schemas.microsoft.com/office/powerpoint/2010/main" val="18870376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6"/>
          <p:cNvSpPr>
            <a:spLocks noGrp="1"/>
          </p:cNvSpPr>
          <p:nvPr>
            <p:ph type="title"/>
          </p:nvPr>
        </p:nvSpPr>
        <p:spPr>
          <a:xfrm>
            <a:off x="3989294" y="365125"/>
            <a:ext cx="7920208" cy="1325563"/>
          </a:xfrm>
        </p:spPr>
        <p:txBody>
          <a:bodyPr>
            <a:normAutofit/>
          </a:bodyPr>
          <a:lstStyle/>
          <a:p>
            <a:r>
              <a:rPr lang="en-US" dirty="0" smtClean="0"/>
              <a:t>Michael Brodeur, DD</a:t>
            </a:r>
            <a:endParaRPr lang="en-US" sz="1200" b="1" dirty="0"/>
          </a:p>
        </p:txBody>
      </p:sp>
      <p:sp>
        <p:nvSpPr>
          <p:cNvPr id="8" name="Content Placeholder 7"/>
          <p:cNvSpPr>
            <a:spLocks noGrp="1"/>
          </p:cNvSpPr>
          <p:nvPr>
            <p:ph idx="1"/>
          </p:nvPr>
        </p:nvSpPr>
        <p:spPr>
          <a:xfrm>
            <a:off x="3989294" y="1825625"/>
            <a:ext cx="7364506" cy="4351338"/>
          </a:xfrm>
        </p:spPr>
        <p:txBody>
          <a:bodyPr>
            <a:normAutofit fontScale="92500" lnSpcReduction="10000"/>
          </a:bodyPr>
          <a:lstStyle/>
          <a:p>
            <a:r>
              <a:rPr lang="en-US" sz="2400" dirty="0" smtClean="0"/>
              <a:t>Founder </a:t>
            </a:r>
            <a:r>
              <a:rPr lang="en-US" sz="2400" dirty="0"/>
              <a:t>of Pastor’s Coach, </a:t>
            </a:r>
            <a:r>
              <a:rPr lang="en-US" sz="2400" dirty="0" smtClean="0"/>
              <a:t>Destiny </a:t>
            </a:r>
            <a:r>
              <a:rPr lang="en-US" sz="2400" dirty="0"/>
              <a:t>Finder.</a:t>
            </a:r>
          </a:p>
          <a:p>
            <a:r>
              <a:rPr lang="en-US" sz="2400" dirty="0"/>
              <a:t>Author of </a:t>
            </a:r>
            <a:r>
              <a:rPr lang="en-US" sz="2400" i="1" dirty="0"/>
              <a:t>Revival Culture </a:t>
            </a:r>
            <a:r>
              <a:rPr lang="en-US" sz="2400" dirty="0"/>
              <a:t>with Banning Liebscher, </a:t>
            </a:r>
            <a:endParaRPr lang="en-US" sz="2400" dirty="0" smtClean="0"/>
          </a:p>
          <a:p>
            <a:r>
              <a:rPr lang="en-US" sz="2400" dirty="0" smtClean="0"/>
              <a:t>Born </a:t>
            </a:r>
            <a:r>
              <a:rPr lang="en-US" sz="2400" dirty="0"/>
              <a:t>in SF, saved as a hippie, </a:t>
            </a:r>
            <a:r>
              <a:rPr lang="en-US" sz="2400" dirty="0" smtClean="0"/>
              <a:t>discipled </a:t>
            </a:r>
            <a:r>
              <a:rPr lang="en-US" sz="2400" dirty="0"/>
              <a:t>by </a:t>
            </a:r>
            <a:r>
              <a:rPr lang="en-US" sz="2400" dirty="0" smtClean="0"/>
              <a:t>Blackfeet</a:t>
            </a:r>
            <a:endParaRPr lang="en-US" sz="2400" dirty="0"/>
          </a:p>
          <a:p>
            <a:r>
              <a:rPr lang="en-US" sz="2400" dirty="0"/>
              <a:t>Trained in strong discipleship ministry.</a:t>
            </a:r>
          </a:p>
          <a:p>
            <a:r>
              <a:rPr lang="en-US" sz="2400" dirty="0"/>
              <a:t>Encountered John Wimber &amp; Peter Wagner.</a:t>
            </a:r>
          </a:p>
          <a:p>
            <a:r>
              <a:rPr lang="en-US" sz="2400" dirty="0"/>
              <a:t>Planted SF church in the 80s.</a:t>
            </a:r>
          </a:p>
          <a:p>
            <a:r>
              <a:rPr lang="en-US" sz="2400" dirty="0"/>
              <a:t>Planted new churches, </a:t>
            </a:r>
            <a:r>
              <a:rPr lang="en-US" sz="2400" dirty="0" smtClean="0"/>
              <a:t>overseer </a:t>
            </a:r>
            <a:r>
              <a:rPr lang="en-US" sz="2400" dirty="0"/>
              <a:t>for 25+ churches.</a:t>
            </a:r>
          </a:p>
          <a:p>
            <a:r>
              <a:rPr lang="en-US" sz="2400" dirty="0" smtClean="0"/>
              <a:t>Co-founder of Destiny </a:t>
            </a:r>
            <a:r>
              <a:rPr lang="en-US" sz="2400" dirty="0"/>
              <a:t>Finder</a:t>
            </a:r>
          </a:p>
          <a:p>
            <a:r>
              <a:rPr lang="en-US" sz="2400" dirty="0"/>
              <a:t>Started coaching pastors</a:t>
            </a:r>
          </a:p>
          <a:p>
            <a:r>
              <a:rPr lang="en-US" sz="2400" dirty="0"/>
              <a:t>Worked with Jesus Culture</a:t>
            </a:r>
          </a:p>
          <a:p>
            <a:r>
              <a:rPr lang="en-US" sz="2400" dirty="0"/>
              <a:t>Created Pastor’s </a:t>
            </a:r>
            <a:r>
              <a:rPr lang="en-US" sz="2400" dirty="0" smtClean="0"/>
              <a:t>Coach, Director of Leaders Alliance</a:t>
            </a:r>
            <a:endParaRPr lang="en-US" sz="2400" dirty="0"/>
          </a:p>
          <a:p>
            <a:pPr marL="0" indent="0">
              <a:buNone/>
            </a:pPr>
            <a:endParaRPr lang="en-US" dirty="0"/>
          </a:p>
        </p:txBody>
      </p:sp>
    </p:spTree>
    <p:extLst>
      <p:ext uri="{BB962C8B-B14F-4D97-AF65-F5344CB8AC3E}">
        <p14:creationId xmlns:p14="http://schemas.microsoft.com/office/powerpoint/2010/main" val="180208062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400" dirty="0" smtClean="0"/>
              <a:t>Reorganize Small Groups </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pPr lvl="0"/>
            <a:r>
              <a:rPr lang="en-US" dirty="0" smtClean="0">
                <a:solidFill>
                  <a:schemeClr val="tx1"/>
                </a:solidFill>
              </a:rPr>
              <a:t>Small Groups are Ideal for Development and Deployment.</a:t>
            </a:r>
            <a:endParaRPr lang="en-US" dirty="0">
              <a:solidFill>
                <a:schemeClr val="tx1"/>
              </a:solidFill>
            </a:endParaRPr>
          </a:p>
          <a:p>
            <a:pPr marL="342900" indent="-342900">
              <a:buFont typeface="Arial" panose="020B0604020202020204" pitchFamily="34" charset="0"/>
              <a:buChar char="•"/>
            </a:pPr>
            <a:r>
              <a:rPr lang="en-US" dirty="0">
                <a:solidFill>
                  <a:schemeClr val="tx1"/>
                </a:solidFill>
              </a:rPr>
              <a:t>The measure of success is character growth and multiplication.</a:t>
            </a:r>
          </a:p>
          <a:p>
            <a:pPr marL="342900" indent="-342900">
              <a:buFont typeface="Arial" panose="020B0604020202020204" pitchFamily="34" charset="0"/>
              <a:buChar char="•"/>
            </a:pPr>
            <a:r>
              <a:rPr lang="en-US" dirty="0" smtClean="0">
                <a:solidFill>
                  <a:schemeClr val="tx1"/>
                </a:solidFill>
              </a:rPr>
              <a:t>The small group leadership team focuses on developing group members to become mature disciples who fulfill their God-given calling (destiny) and developing assistants to be able to multiply the group.</a:t>
            </a:r>
          </a:p>
          <a:p>
            <a:pPr marL="342900" indent="-342900">
              <a:buFont typeface="Arial" panose="020B0604020202020204" pitchFamily="34" charset="0"/>
              <a:buChar char="•"/>
            </a:pPr>
            <a:r>
              <a:rPr lang="en-US" dirty="0" smtClean="0">
                <a:solidFill>
                  <a:schemeClr val="tx1"/>
                </a:solidFill>
              </a:rPr>
              <a:t>Shift from topic and event driven to a lifestyle of service, sacrifice, fellowship, etc. Do not just duplicate the Sun morn service format.</a:t>
            </a:r>
          </a:p>
          <a:p>
            <a:pPr marL="342900" indent="-342900">
              <a:buFont typeface="Arial" panose="020B0604020202020204" pitchFamily="34" charset="0"/>
              <a:buChar char="•"/>
            </a:pPr>
            <a:r>
              <a:rPr lang="en-US" dirty="0" smtClean="0">
                <a:solidFill>
                  <a:schemeClr val="tx1"/>
                </a:solidFill>
              </a:rPr>
              <a:t>Service is the vehicle for development: Group members begin to serve, thereby getting developed, and </a:t>
            </a:r>
            <a:r>
              <a:rPr lang="en-US" dirty="0">
                <a:solidFill>
                  <a:schemeClr val="tx1"/>
                </a:solidFill>
              </a:rPr>
              <a:t>members </a:t>
            </a:r>
            <a:r>
              <a:rPr lang="en-US" dirty="0" smtClean="0">
                <a:solidFill>
                  <a:schemeClr val="tx1"/>
                </a:solidFill>
              </a:rPr>
              <a:t>are accountable.</a:t>
            </a:r>
            <a:endParaRPr lang="en-US" dirty="0">
              <a:solidFill>
                <a:schemeClr val="tx1"/>
              </a:solidFill>
            </a:endParaRPr>
          </a:p>
          <a:p>
            <a:pPr marL="342900" indent="-342900">
              <a:buFont typeface="Arial" panose="020B0604020202020204" pitchFamily="34" charset="0"/>
              <a:buChar char="•"/>
            </a:pPr>
            <a:r>
              <a:rPr lang="en-US" smtClean="0">
                <a:solidFill>
                  <a:schemeClr val="tx1"/>
                </a:solidFill>
              </a:rPr>
              <a:t>Groups are ideal </a:t>
            </a:r>
            <a:r>
              <a:rPr lang="en-US" dirty="0" smtClean="0">
                <a:solidFill>
                  <a:schemeClr val="tx1"/>
                </a:solidFill>
              </a:rPr>
              <a:t>for people to start exercising gifts (spiritual and natural).</a:t>
            </a:r>
          </a:p>
          <a:p>
            <a:pPr marL="342900" indent="-342900">
              <a:buFont typeface="Arial" panose="020B0604020202020204" pitchFamily="34" charset="0"/>
              <a:buChar char="•"/>
            </a:pPr>
            <a:r>
              <a:rPr lang="en-US" dirty="0" smtClean="0">
                <a:solidFill>
                  <a:schemeClr val="tx1"/>
                </a:solidFill>
              </a:rPr>
              <a:t>The leadership team roles represent the </a:t>
            </a:r>
            <a:r>
              <a:rPr lang="en-US" dirty="0" err="1" smtClean="0">
                <a:solidFill>
                  <a:schemeClr val="tx1"/>
                </a:solidFill>
              </a:rPr>
              <a:t>Eph</a:t>
            </a:r>
            <a:r>
              <a:rPr lang="en-US" dirty="0" smtClean="0">
                <a:solidFill>
                  <a:schemeClr val="tx1"/>
                </a:solidFill>
              </a:rPr>
              <a:t> 4:11 functions.</a:t>
            </a:r>
          </a:p>
          <a:p>
            <a:pPr marL="342900" indent="-342900">
              <a:buFont typeface="Arial" panose="020B0604020202020204" pitchFamily="34" charset="0"/>
              <a:buChar char="•"/>
            </a:pPr>
            <a:r>
              <a:rPr lang="en-US" dirty="0" smtClean="0">
                <a:solidFill>
                  <a:schemeClr val="tx1"/>
                </a:solidFill>
              </a:rPr>
              <a:t>Group members get deployed, join existing ministries, launch new ones.</a:t>
            </a:r>
          </a:p>
        </p:txBody>
      </p:sp>
    </p:spTree>
    <p:extLst>
      <p:ext uri="{BB962C8B-B14F-4D97-AF65-F5344CB8AC3E}">
        <p14:creationId xmlns:p14="http://schemas.microsoft.com/office/powerpoint/2010/main" val="162847072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515600" cy="1096046"/>
          </a:xfrm>
        </p:spPr>
        <p:txBody>
          <a:bodyPr>
            <a:normAutofit/>
          </a:bodyPr>
          <a:lstStyle/>
          <a:p>
            <a:pPr algn="ctr"/>
            <a:r>
              <a:rPr lang="en-US" sz="4400" dirty="0" smtClean="0"/>
              <a:t>Q &amp; A</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pPr marL="342900" indent="-342900">
              <a:buFont typeface="Arial" panose="020B0604020202020204" pitchFamily="34" charset="0"/>
              <a:buChar char="•"/>
            </a:pPr>
            <a:endParaRPr lang="en-US" dirty="0">
              <a:solidFill>
                <a:schemeClr val="tx1"/>
              </a:solidFill>
            </a:endParaRPr>
          </a:p>
        </p:txBody>
      </p:sp>
    </p:spTree>
    <p:extLst>
      <p:ext uri="{BB962C8B-B14F-4D97-AF65-F5344CB8AC3E}">
        <p14:creationId xmlns:p14="http://schemas.microsoft.com/office/powerpoint/2010/main" val="177332020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904017" y="1787714"/>
            <a:ext cx="10515600" cy="1096046"/>
          </a:xfrm>
        </p:spPr>
        <p:txBody>
          <a:bodyPr>
            <a:noAutofit/>
          </a:bodyPr>
          <a:lstStyle/>
          <a:p>
            <a:pPr algn="ctr"/>
            <a:r>
              <a:rPr lang="en-US" sz="5400" dirty="0" smtClean="0"/>
              <a:t>Day </a:t>
            </a:r>
            <a:r>
              <a:rPr lang="en-US" sz="5400" dirty="0" smtClean="0"/>
              <a:t>3: Practical Disciplemaking</a:t>
            </a:r>
            <a:endParaRPr lang="en-US" sz="5400" dirty="0"/>
          </a:p>
        </p:txBody>
      </p:sp>
    </p:spTree>
    <p:extLst>
      <p:ext uri="{BB962C8B-B14F-4D97-AF65-F5344CB8AC3E}">
        <p14:creationId xmlns:p14="http://schemas.microsoft.com/office/powerpoint/2010/main" val="109531712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Autofit/>
          </a:bodyPr>
          <a:lstStyle/>
          <a:p>
            <a:r>
              <a:rPr lang="en-US" sz="4800" dirty="0" smtClean="0"/>
              <a:t/>
            </a:r>
            <a:br>
              <a:rPr lang="en-US" sz="4800" dirty="0" smtClean="0"/>
            </a:br>
            <a:r>
              <a:rPr lang="en-US" sz="4800" dirty="0" smtClean="0"/>
              <a:t>The Journey Guide</a:t>
            </a:r>
            <a:endParaRPr lang="en-US" sz="48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smtClean="0">
                <a:solidFill>
                  <a:schemeClr val="tx1"/>
                </a:solidFill>
              </a:rPr>
              <a:t>The </a:t>
            </a:r>
            <a:r>
              <a:rPr lang="en-US" b="1" dirty="0" smtClean="0">
                <a:solidFill>
                  <a:schemeClr val="tx1"/>
                </a:solidFill>
              </a:rPr>
              <a:t>Ultimate Discipleship Tool</a:t>
            </a:r>
            <a:endParaRPr lang="en-US" b="1" dirty="0">
              <a:solidFill>
                <a:schemeClr val="tx1"/>
              </a:solidFill>
            </a:endParaRPr>
          </a:p>
        </p:txBody>
      </p:sp>
    </p:spTree>
    <p:extLst>
      <p:ext uri="{BB962C8B-B14F-4D97-AF65-F5344CB8AC3E}">
        <p14:creationId xmlns:p14="http://schemas.microsoft.com/office/powerpoint/2010/main" val="194933644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400" dirty="0" smtClean="0"/>
              <a:t>The JG is Based on Family Values</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smtClean="0">
                <a:solidFill>
                  <a:schemeClr val="tx1"/>
                </a:solidFill>
              </a:rPr>
              <a:t>Delight-directed not Duty-driven.</a:t>
            </a:r>
            <a:endParaRPr lang="en-US" b="1" dirty="0" smtClean="0">
              <a:solidFill>
                <a:schemeClr val="tx1"/>
              </a:solidFill>
            </a:endParaRPr>
          </a:p>
          <a:p>
            <a:pPr marL="342900" indent="-342900">
              <a:buFont typeface="Arial" panose="020B0604020202020204" pitchFamily="34" charset="0"/>
              <a:buChar char="•"/>
            </a:pPr>
            <a:r>
              <a:rPr lang="en-US" dirty="0" smtClean="0">
                <a:solidFill>
                  <a:schemeClr val="tx1"/>
                </a:solidFill>
              </a:rPr>
              <a:t>It provides a framework for discipleship with the goal of developing the individual into maturity with the ultimate goal of fulfilling their God-given calling.</a:t>
            </a:r>
          </a:p>
          <a:p>
            <a:pPr marL="342900" indent="-342900">
              <a:buFont typeface="Arial" panose="020B0604020202020204" pitchFamily="34" charset="0"/>
              <a:buChar char="•"/>
            </a:pPr>
            <a:r>
              <a:rPr lang="en-US" dirty="0" smtClean="0">
                <a:solidFill>
                  <a:schemeClr val="tx1"/>
                </a:solidFill>
              </a:rPr>
              <a:t>It e</a:t>
            </a:r>
            <a:r>
              <a:rPr lang="en-US" dirty="0" smtClean="0">
                <a:solidFill>
                  <a:schemeClr val="tx1"/>
                </a:solidFill>
              </a:rPr>
              <a:t>nables a </a:t>
            </a:r>
            <a:r>
              <a:rPr lang="en-US" dirty="0" err="1" smtClean="0">
                <a:solidFill>
                  <a:schemeClr val="tx1"/>
                </a:solidFill>
              </a:rPr>
              <a:t>discipler</a:t>
            </a:r>
            <a:r>
              <a:rPr lang="en-US" dirty="0" smtClean="0">
                <a:solidFill>
                  <a:schemeClr val="tx1"/>
                </a:solidFill>
              </a:rPr>
              <a:t> to custom-tailor the development process, similar to a parent treating each child differently based on their unique personality, gifts, passions and calling.</a:t>
            </a:r>
          </a:p>
          <a:p>
            <a:pPr marL="342900" indent="-342900">
              <a:buFont typeface="Arial" panose="020B0604020202020204" pitchFamily="34" charset="0"/>
              <a:buChar char="•"/>
            </a:pPr>
            <a:r>
              <a:rPr lang="en-US" dirty="0" smtClean="0">
                <a:solidFill>
                  <a:schemeClr val="tx1"/>
                </a:solidFill>
              </a:rPr>
              <a:t>It helps each person find their role in the body, producing the Rom 12 body ministry experience in which the body cares for itself.</a:t>
            </a:r>
            <a:endParaRPr lang="en-US" dirty="0">
              <a:solidFill>
                <a:schemeClr val="tx1"/>
              </a:solidFill>
            </a:endParaRPr>
          </a:p>
        </p:txBody>
      </p:sp>
    </p:spTree>
    <p:extLst>
      <p:ext uri="{BB962C8B-B14F-4D97-AF65-F5344CB8AC3E}">
        <p14:creationId xmlns:p14="http://schemas.microsoft.com/office/powerpoint/2010/main" val="121126370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400" dirty="0" smtClean="0"/>
              <a:t>The JG is Powerful</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smtClean="0">
                <a:solidFill>
                  <a:schemeClr val="tx1"/>
                </a:solidFill>
              </a:rPr>
              <a:t>Assessments and worksheets provide feedback </a:t>
            </a:r>
            <a:r>
              <a:rPr lang="en-US" b="1" dirty="0" smtClean="0">
                <a:solidFill>
                  <a:schemeClr val="tx1"/>
                </a:solidFill>
              </a:rPr>
              <a:t>in specific areas</a:t>
            </a:r>
            <a:endParaRPr lang="en-US" b="1" dirty="0" smtClean="0">
              <a:solidFill>
                <a:schemeClr val="tx1"/>
              </a:solidFill>
            </a:endParaRPr>
          </a:p>
          <a:p>
            <a:pPr marL="342900" indent="-342900">
              <a:buFont typeface="Arial" panose="020B0604020202020204" pitchFamily="34" charset="0"/>
              <a:buChar char="•"/>
            </a:pPr>
            <a:r>
              <a:rPr lang="en-US" dirty="0" smtClean="0">
                <a:solidFill>
                  <a:schemeClr val="tx1"/>
                </a:solidFill>
              </a:rPr>
              <a:t>It includes three spiritual gifts assessments: ministry gifts, motivational gifts, manifestation gifts.</a:t>
            </a:r>
          </a:p>
          <a:p>
            <a:pPr marL="342900" indent="-342900">
              <a:buFont typeface="Arial" panose="020B0604020202020204" pitchFamily="34" charset="0"/>
              <a:buChar char="•"/>
            </a:pPr>
            <a:r>
              <a:rPr lang="en-US" dirty="0" smtClean="0">
                <a:solidFill>
                  <a:schemeClr val="tx1"/>
                </a:solidFill>
              </a:rPr>
              <a:t>It helps the user get clarity about their passions and ministry preferences.</a:t>
            </a:r>
          </a:p>
          <a:p>
            <a:pPr marL="342900" indent="-342900">
              <a:buFont typeface="Arial" panose="020B0604020202020204" pitchFamily="34" charset="0"/>
              <a:buChar char="•"/>
            </a:pPr>
            <a:r>
              <a:rPr lang="en-US" dirty="0" smtClean="0">
                <a:solidFill>
                  <a:schemeClr val="tx1"/>
                </a:solidFill>
              </a:rPr>
              <a:t>It includes a section on recalling how God has been directing the person.</a:t>
            </a:r>
          </a:p>
          <a:p>
            <a:pPr marL="342900" indent="-342900">
              <a:buFont typeface="Arial" panose="020B0604020202020204" pitchFamily="34" charset="0"/>
              <a:buChar char="•"/>
            </a:pPr>
            <a:r>
              <a:rPr lang="en-US" dirty="0" smtClean="0">
                <a:solidFill>
                  <a:schemeClr val="tx1"/>
                </a:solidFill>
              </a:rPr>
              <a:t>It helps the user focus on identifying their dream (specific calling)</a:t>
            </a:r>
          </a:p>
          <a:p>
            <a:pPr marL="342900" indent="-342900">
              <a:buFont typeface="Arial" panose="020B0604020202020204" pitchFamily="34" charset="0"/>
              <a:buChar char="•"/>
            </a:pPr>
            <a:r>
              <a:rPr lang="en-US" dirty="0" smtClean="0">
                <a:solidFill>
                  <a:schemeClr val="tx1"/>
                </a:solidFill>
              </a:rPr>
              <a:t>It provides a “Life Map” for the user to plan and set goals.</a:t>
            </a:r>
          </a:p>
          <a:p>
            <a:pPr marL="342900" indent="-342900">
              <a:buFont typeface="Arial" panose="020B0604020202020204" pitchFamily="34" charset="0"/>
              <a:buChar char="•"/>
            </a:pPr>
            <a:r>
              <a:rPr lang="en-US" dirty="0" smtClean="0">
                <a:solidFill>
                  <a:schemeClr val="tx1"/>
                </a:solidFill>
              </a:rPr>
              <a:t>It includes a personal growth assessment identifying character issues.</a:t>
            </a:r>
          </a:p>
          <a:p>
            <a:pPr marL="342900" indent="-342900">
              <a:buFont typeface="Arial" panose="020B0604020202020204" pitchFamily="34" charset="0"/>
              <a:buChar char="•"/>
            </a:pPr>
            <a:r>
              <a:rPr lang="en-US" dirty="0" smtClean="0">
                <a:solidFill>
                  <a:schemeClr val="tx1"/>
                </a:solidFill>
              </a:rPr>
              <a:t>It includes a team assessment identifying relationship issues.</a:t>
            </a:r>
            <a:endParaRPr lang="en-US" dirty="0" smtClean="0">
              <a:solidFill>
                <a:schemeClr val="tx1"/>
              </a:solidFill>
            </a:endParaRPr>
          </a:p>
          <a:p>
            <a:pPr marL="342900" indent="-342900">
              <a:buFont typeface="Arial" panose="020B0604020202020204" pitchFamily="34" charset="0"/>
              <a:buChar char="•"/>
            </a:pPr>
            <a:endParaRPr lang="en-US" dirty="0">
              <a:solidFill>
                <a:schemeClr val="tx1"/>
              </a:solidFill>
            </a:endParaRPr>
          </a:p>
        </p:txBody>
      </p:sp>
    </p:spTree>
    <p:extLst>
      <p:ext uri="{BB962C8B-B14F-4D97-AF65-F5344CB8AC3E}">
        <p14:creationId xmlns:p14="http://schemas.microsoft.com/office/powerpoint/2010/main" val="222836066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400" dirty="0" smtClean="0"/>
              <a:t>The JG is Biblical</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a:solidFill>
                  <a:schemeClr val="tx1"/>
                </a:solidFill>
              </a:rPr>
              <a:t>B</a:t>
            </a:r>
            <a:r>
              <a:rPr lang="en-US" b="1" dirty="0" smtClean="0">
                <a:solidFill>
                  <a:schemeClr val="tx1"/>
                </a:solidFill>
              </a:rPr>
              <a:t>ased on the Biblical models of discipleship, family, spiritual growth, destiny, gifts</a:t>
            </a:r>
            <a:endParaRPr lang="en-US" b="1" dirty="0" smtClean="0">
              <a:solidFill>
                <a:schemeClr val="tx1"/>
              </a:solidFill>
            </a:endParaRPr>
          </a:p>
          <a:p>
            <a:pPr marL="342900" indent="-342900">
              <a:buFont typeface="Arial" panose="020B0604020202020204" pitchFamily="34" charset="0"/>
              <a:buChar char="•"/>
            </a:pPr>
            <a:r>
              <a:rPr lang="en-US" dirty="0" smtClean="0">
                <a:solidFill>
                  <a:schemeClr val="tx1"/>
                </a:solidFill>
              </a:rPr>
              <a:t>The Great Commission (Mat 28:18-20) is to make disciples.</a:t>
            </a:r>
          </a:p>
          <a:p>
            <a:pPr marL="342900" indent="-342900">
              <a:buFont typeface="Arial" panose="020B0604020202020204" pitchFamily="34" charset="0"/>
              <a:buChar char="•"/>
            </a:pPr>
            <a:r>
              <a:rPr lang="en-US" dirty="0" smtClean="0">
                <a:solidFill>
                  <a:schemeClr val="tx1"/>
                </a:solidFill>
              </a:rPr>
              <a:t>Family values: Paul: “</a:t>
            </a:r>
            <a:r>
              <a:rPr lang="en-US" i="1" dirty="0" smtClean="0">
                <a:solidFill>
                  <a:schemeClr val="tx1"/>
                </a:solidFill>
              </a:rPr>
              <a:t>To Timothy, my true child in the faith…</a:t>
            </a:r>
            <a:r>
              <a:rPr lang="en-US" dirty="0" smtClean="0">
                <a:solidFill>
                  <a:schemeClr val="tx1"/>
                </a:solidFill>
              </a:rPr>
              <a:t>” 1 Tim 1:2 spiritual reproduction is the goal.</a:t>
            </a:r>
          </a:p>
          <a:p>
            <a:pPr marL="342900" indent="-342900">
              <a:buFont typeface="Arial" panose="020B0604020202020204" pitchFamily="34" charset="0"/>
              <a:buChar char="•"/>
            </a:pPr>
            <a:r>
              <a:rPr lang="en-US" dirty="0" smtClean="0">
                <a:solidFill>
                  <a:schemeClr val="tx1"/>
                </a:solidFill>
              </a:rPr>
              <a:t>Spiritual growth “</a:t>
            </a:r>
            <a:r>
              <a:rPr lang="en-US" i="1" dirty="0" smtClean="0">
                <a:solidFill>
                  <a:schemeClr val="tx1"/>
                </a:solidFill>
              </a:rPr>
              <a:t>like </a:t>
            </a:r>
            <a:r>
              <a:rPr lang="en-US" i="1" dirty="0">
                <a:solidFill>
                  <a:schemeClr val="tx1"/>
                </a:solidFill>
              </a:rPr>
              <a:t>newborn babies, long for the pure milk of the word, so that by it you may grow in respect to salvation</a:t>
            </a:r>
            <a:r>
              <a:rPr lang="en-US" dirty="0" smtClean="0">
                <a:solidFill>
                  <a:schemeClr val="tx1"/>
                </a:solidFill>
              </a:rPr>
              <a:t>,” 1 Pet 2:2 </a:t>
            </a:r>
            <a:br>
              <a:rPr lang="en-US" dirty="0" smtClean="0">
                <a:solidFill>
                  <a:schemeClr val="tx1"/>
                </a:solidFill>
              </a:rPr>
            </a:br>
            <a:r>
              <a:rPr lang="en-US" i="1" dirty="0" smtClean="0">
                <a:solidFill>
                  <a:schemeClr val="tx1"/>
                </a:solidFill>
              </a:rPr>
              <a:t>“present each man mature in Christ” </a:t>
            </a:r>
            <a:r>
              <a:rPr lang="en-US" dirty="0" smtClean="0">
                <a:solidFill>
                  <a:schemeClr val="tx1"/>
                </a:solidFill>
              </a:rPr>
              <a:t>Col 1:28</a:t>
            </a:r>
            <a:endParaRPr lang="en-US" dirty="0" smtClean="0">
              <a:solidFill>
                <a:schemeClr val="tx1"/>
              </a:solidFill>
            </a:endParaRPr>
          </a:p>
          <a:p>
            <a:pPr marL="342900" indent="-342900">
              <a:buFont typeface="Arial" panose="020B0604020202020204" pitchFamily="34" charset="0"/>
              <a:buChar char="•"/>
            </a:pPr>
            <a:r>
              <a:rPr lang="en-US" dirty="0" smtClean="0">
                <a:solidFill>
                  <a:schemeClr val="tx1"/>
                </a:solidFill>
              </a:rPr>
              <a:t>Destiny: </a:t>
            </a:r>
            <a:r>
              <a:rPr lang="en-US" i="1" dirty="0">
                <a:solidFill>
                  <a:schemeClr val="tx1"/>
                </a:solidFill>
              </a:rPr>
              <a:t>“For we are His workmanship, created in Christ Jesus for good works, which God prepared beforehand so that we would walk in them.”</a:t>
            </a:r>
            <a:r>
              <a:rPr lang="en-US" dirty="0">
                <a:solidFill>
                  <a:schemeClr val="tx1"/>
                </a:solidFill>
              </a:rPr>
              <a:t> Eph. 2:10 We believe these works are </a:t>
            </a:r>
            <a:r>
              <a:rPr lang="en-US" dirty="0" smtClean="0">
                <a:solidFill>
                  <a:schemeClr val="tx1"/>
                </a:solidFill>
              </a:rPr>
              <a:t>the </a:t>
            </a:r>
            <a:r>
              <a:rPr lang="en-US" dirty="0">
                <a:solidFill>
                  <a:schemeClr val="tx1"/>
                </a:solidFill>
              </a:rPr>
              <a:t>specific things God has called us to do and accomplish for the Kingdom</a:t>
            </a:r>
            <a:r>
              <a:rPr lang="en-US" dirty="0" smtClean="0">
                <a:solidFill>
                  <a:schemeClr val="tx1"/>
                </a:solidFill>
              </a:rPr>
              <a:t>.</a:t>
            </a:r>
          </a:p>
          <a:p>
            <a:pPr marL="342900" indent="-342900">
              <a:buFont typeface="Arial" panose="020B0604020202020204" pitchFamily="34" charset="0"/>
              <a:buChar char="•"/>
            </a:pPr>
            <a:r>
              <a:rPr lang="en-US" dirty="0" smtClean="0">
                <a:solidFill>
                  <a:schemeClr val="tx1"/>
                </a:solidFill>
              </a:rPr>
              <a:t>Gifts: </a:t>
            </a:r>
            <a:r>
              <a:rPr lang="en-US" dirty="0" err="1" smtClean="0">
                <a:solidFill>
                  <a:schemeClr val="tx1"/>
                </a:solidFill>
              </a:rPr>
              <a:t>Eph</a:t>
            </a:r>
            <a:r>
              <a:rPr lang="en-US" dirty="0" smtClean="0">
                <a:solidFill>
                  <a:schemeClr val="tx1"/>
                </a:solidFill>
              </a:rPr>
              <a:t> 4, Rom 12, I </a:t>
            </a:r>
            <a:r>
              <a:rPr lang="en-US" dirty="0" err="1" smtClean="0">
                <a:solidFill>
                  <a:schemeClr val="tx1"/>
                </a:solidFill>
              </a:rPr>
              <a:t>Cor</a:t>
            </a:r>
            <a:r>
              <a:rPr lang="en-US" dirty="0" smtClean="0">
                <a:solidFill>
                  <a:schemeClr val="tx1"/>
                </a:solidFill>
              </a:rPr>
              <a:t> 12 list spiritual gifts</a:t>
            </a:r>
            <a:endParaRPr lang="en-US" dirty="0">
              <a:solidFill>
                <a:schemeClr val="tx1"/>
              </a:solidFill>
            </a:endParaRPr>
          </a:p>
          <a:p>
            <a:pPr marL="342900" indent="-342900">
              <a:buFont typeface="Arial" panose="020B0604020202020204" pitchFamily="34" charset="0"/>
              <a:buChar char="•"/>
            </a:pPr>
            <a:endParaRPr lang="en-US" dirty="0">
              <a:solidFill>
                <a:schemeClr val="tx1"/>
              </a:solidFill>
            </a:endParaRPr>
          </a:p>
        </p:txBody>
      </p:sp>
    </p:spTree>
    <p:extLst>
      <p:ext uri="{BB962C8B-B14F-4D97-AF65-F5344CB8AC3E}">
        <p14:creationId xmlns:p14="http://schemas.microsoft.com/office/powerpoint/2010/main" val="322254563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400" dirty="0" smtClean="0"/>
              <a:t>The JG is Practical</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smtClean="0">
                <a:solidFill>
                  <a:schemeClr val="tx1"/>
                </a:solidFill>
              </a:rPr>
              <a:t>The JG provides a logical, easy-to-use framework for development</a:t>
            </a:r>
            <a:endParaRPr lang="en-US" b="1" dirty="0" smtClean="0">
              <a:solidFill>
                <a:schemeClr val="tx1"/>
              </a:solidFill>
            </a:endParaRPr>
          </a:p>
          <a:p>
            <a:pPr marL="342900" indent="-342900">
              <a:buFont typeface="Arial" panose="020B0604020202020204" pitchFamily="34" charset="0"/>
              <a:buChar char="•"/>
            </a:pPr>
            <a:r>
              <a:rPr lang="en-US" dirty="0" smtClean="0">
                <a:solidFill>
                  <a:schemeClr val="tx1"/>
                </a:solidFill>
              </a:rPr>
              <a:t>Online tool with step-by-step instructions and modules.</a:t>
            </a:r>
          </a:p>
          <a:p>
            <a:pPr marL="342900" indent="-342900">
              <a:buFont typeface="Arial" panose="020B0604020202020204" pitchFamily="34" charset="0"/>
              <a:buChar char="•"/>
            </a:pPr>
            <a:r>
              <a:rPr lang="en-US" dirty="0" smtClean="0">
                <a:solidFill>
                  <a:schemeClr val="tx1"/>
                </a:solidFill>
              </a:rPr>
              <a:t>All results are saved and accessible in the future.</a:t>
            </a:r>
          </a:p>
          <a:p>
            <a:pPr marL="342900" indent="-342900">
              <a:buFont typeface="Arial" panose="020B0604020202020204" pitchFamily="34" charset="0"/>
              <a:buChar char="•"/>
            </a:pPr>
            <a:r>
              <a:rPr lang="en-US" dirty="0" smtClean="0">
                <a:solidFill>
                  <a:schemeClr val="tx1"/>
                </a:solidFill>
              </a:rPr>
              <a:t>The user can enter and save notes.</a:t>
            </a:r>
          </a:p>
          <a:p>
            <a:pPr marL="342900" indent="-342900">
              <a:buFont typeface="Arial" panose="020B0604020202020204" pitchFamily="34" charset="0"/>
              <a:buChar char="•"/>
            </a:pPr>
            <a:r>
              <a:rPr lang="en-US" dirty="0" smtClean="0">
                <a:solidFill>
                  <a:schemeClr val="tx1"/>
                </a:solidFill>
              </a:rPr>
              <a:t>It can work for everyone: a simple or a complex calling.</a:t>
            </a:r>
          </a:p>
          <a:p>
            <a:pPr marL="342900" indent="-342900">
              <a:buFont typeface="Arial" panose="020B0604020202020204" pitchFamily="34" charset="0"/>
              <a:buChar char="•"/>
            </a:pPr>
            <a:r>
              <a:rPr lang="en-US" dirty="0" smtClean="0">
                <a:solidFill>
                  <a:schemeClr val="tx1"/>
                </a:solidFill>
              </a:rPr>
              <a:t>Includes a goal-setting function.</a:t>
            </a:r>
          </a:p>
          <a:p>
            <a:pPr marL="342900" indent="-342900">
              <a:buFont typeface="Arial" panose="020B0604020202020204" pitchFamily="34" charset="0"/>
              <a:buChar char="•"/>
            </a:pPr>
            <a:r>
              <a:rPr lang="en-US" dirty="0" smtClean="0">
                <a:solidFill>
                  <a:schemeClr val="tx1"/>
                </a:solidFill>
              </a:rPr>
              <a:t>Includes a goal-management function.</a:t>
            </a:r>
          </a:p>
          <a:p>
            <a:pPr marL="342900" indent="-342900">
              <a:buFont typeface="Arial" panose="020B0604020202020204" pitchFamily="34" charset="0"/>
              <a:buChar char="•"/>
            </a:pPr>
            <a:r>
              <a:rPr lang="en-US" dirty="0" smtClean="0">
                <a:solidFill>
                  <a:schemeClr val="tx1"/>
                </a:solidFill>
              </a:rPr>
              <a:t>A coach can view the results of other users in his/her group or team.</a:t>
            </a:r>
          </a:p>
          <a:p>
            <a:pPr marL="342900" indent="-342900">
              <a:buFont typeface="Arial" panose="020B0604020202020204" pitchFamily="34" charset="0"/>
              <a:buChar char="•"/>
            </a:pPr>
            <a:r>
              <a:rPr lang="en-US" dirty="0" smtClean="0">
                <a:solidFill>
                  <a:schemeClr val="tx1"/>
                </a:solidFill>
              </a:rPr>
              <a:t>Includes the complete DF Small </a:t>
            </a:r>
            <a:r>
              <a:rPr lang="en-US" dirty="0">
                <a:solidFill>
                  <a:schemeClr val="tx1"/>
                </a:solidFill>
              </a:rPr>
              <a:t>G</a:t>
            </a:r>
            <a:r>
              <a:rPr lang="en-US" dirty="0" smtClean="0">
                <a:solidFill>
                  <a:schemeClr val="tx1"/>
                </a:solidFill>
              </a:rPr>
              <a:t>roup </a:t>
            </a:r>
            <a:r>
              <a:rPr lang="en-US" dirty="0">
                <a:solidFill>
                  <a:schemeClr val="tx1"/>
                </a:solidFill>
              </a:rPr>
              <a:t>P</a:t>
            </a:r>
            <a:r>
              <a:rPr lang="en-US" dirty="0" smtClean="0">
                <a:solidFill>
                  <a:schemeClr val="tx1"/>
                </a:solidFill>
              </a:rPr>
              <a:t>rogram teaching notes.</a:t>
            </a:r>
            <a:endParaRPr lang="en-US" dirty="0" smtClean="0">
              <a:solidFill>
                <a:schemeClr val="tx1"/>
              </a:solidFill>
            </a:endParaRPr>
          </a:p>
          <a:p>
            <a:pPr marL="342900" indent="-342900">
              <a:buFont typeface="Arial" panose="020B0604020202020204" pitchFamily="34" charset="0"/>
              <a:buChar char="•"/>
            </a:pPr>
            <a:r>
              <a:rPr lang="en-US" dirty="0" smtClean="0">
                <a:solidFill>
                  <a:schemeClr val="tx1"/>
                </a:solidFill>
              </a:rPr>
              <a:t>Small Group Program enhances and accelerates growth.</a:t>
            </a:r>
          </a:p>
          <a:p>
            <a:pPr marL="342900" indent="-342900">
              <a:buFont typeface="Arial" panose="020B0604020202020204" pitchFamily="34" charset="0"/>
              <a:buChar char="•"/>
            </a:pPr>
            <a:r>
              <a:rPr lang="en-US" dirty="0" smtClean="0">
                <a:solidFill>
                  <a:schemeClr val="tx1"/>
                </a:solidFill>
              </a:rPr>
              <a:t>Available in multiple languages.</a:t>
            </a:r>
          </a:p>
          <a:p>
            <a:pPr marL="342900" indent="-342900">
              <a:buFont typeface="Arial" panose="020B0604020202020204" pitchFamily="34" charset="0"/>
              <a:buChar char="•"/>
            </a:pPr>
            <a:endParaRPr lang="en-US" dirty="0">
              <a:solidFill>
                <a:schemeClr val="tx1"/>
              </a:solidFill>
            </a:endParaRPr>
          </a:p>
        </p:txBody>
      </p:sp>
    </p:spTree>
    <p:extLst>
      <p:ext uri="{BB962C8B-B14F-4D97-AF65-F5344CB8AC3E}">
        <p14:creationId xmlns:p14="http://schemas.microsoft.com/office/powerpoint/2010/main" val="83828825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Autofit/>
          </a:bodyPr>
          <a:lstStyle/>
          <a:p>
            <a:r>
              <a:rPr lang="en-US" sz="4800" dirty="0" smtClean="0"/>
              <a:t/>
            </a:r>
            <a:br>
              <a:rPr lang="en-US" sz="4800" dirty="0" smtClean="0"/>
            </a:br>
            <a:r>
              <a:rPr lang="en-US" sz="4800" dirty="0" smtClean="0"/>
              <a:t>The Journey Guide Components</a:t>
            </a:r>
            <a:endParaRPr lang="en-US" sz="48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smtClean="0">
                <a:solidFill>
                  <a:schemeClr val="tx1"/>
                </a:solidFill>
              </a:rPr>
              <a:t>Three Powerful Modules</a:t>
            </a:r>
            <a:endParaRPr lang="en-US" b="1" dirty="0">
              <a:solidFill>
                <a:schemeClr val="tx1"/>
              </a:solidFill>
            </a:endParaRPr>
          </a:p>
        </p:txBody>
      </p:sp>
    </p:spTree>
    <p:extLst>
      <p:ext uri="{BB962C8B-B14F-4D97-AF65-F5344CB8AC3E}">
        <p14:creationId xmlns:p14="http://schemas.microsoft.com/office/powerpoint/2010/main" val="133742019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fontScale="90000"/>
          </a:bodyPr>
          <a:lstStyle/>
          <a:p>
            <a:r>
              <a:rPr lang="en-US" sz="4400" dirty="0" smtClean="0"/>
              <a:t>The </a:t>
            </a:r>
            <a:r>
              <a:rPr lang="en-US" sz="4400" i="1" dirty="0" smtClean="0"/>
              <a:t>Profiler: </a:t>
            </a:r>
            <a:r>
              <a:rPr lang="en-US" sz="4400" dirty="0" smtClean="0"/>
              <a:t>Who Are You and Where Are You Going?</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smtClean="0">
                <a:solidFill>
                  <a:schemeClr val="tx1"/>
                </a:solidFill>
              </a:rPr>
              <a:t>The </a:t>
            </a:r>
            <a:r>
              <a:rPr lang="en-US" b="1" i="1" dirty="0" smtClean="0">
                <a:solidFill>
                  <a:schemeClr val="tx1"/>
                </a:solidFill>
              </a:rPr>
              <a:t>Profiler</a:t>
            </a:r>
            <a:r>
              <a:rPr lang="en-US" b="1" dirty="0" smtClean="0">
                <a:solidFill>
                  <a:schemeClr val="tx1"/>
                </a:solidFill>
              </a:rPr>
              <a:t> has five sections that build a “profile” of your destiny</a:t>
            </a:r>
            <a:endParaRPr lang="en-US" b="1" dirty="0" smtClean="0">
              <a:solidFill>
                <a:schemeClr val="tx1"/>
              </a:solidFill>
            </a:endParaRPr>
          </a:p>
          <a:p>
            <a:r>
              <a:rPr lang="en-US" dirty="0" smtClean="0">
                <a:solidFill>
                  <a:schemeClr val="tx1"/>
                </a:solidFill>
              </a:rPr>
              <a:t>The premise: God has given you gifts and traits and experiences to enable you to accomplish the calling He has given you. So if you don’t know your calling, look at how your are wired and that will point the way.</a:t>
            </a:r>
          </a:p>
          <a:p>
            <a:pPr marL="342900" indent="-342900">
              <a:buFont typeface="Arial" panose="020B0604020202020204" pitchFamily="34" charset="0"/>
              <a:buChar char="•"/>
            </a:pPr>
            <a:r>
              <a:rPr lang="en-US" dirty="0" smtClean="0">
                <a:solidFill>
                  <a:schemeClr val="tx1"/>
                </a:solidFill>
              </a:rPr>
              <a:t>Ministry Gift Assessment </a:t>
            </a:r>
            <a:r>
              <a:rPr lang="en-US" dirty="0" err="1" smtClean="0">
                <a:solidFill>
                  <a:schemeClr val="tx1"/>
                </a:solidFill>
              </a:rPr>
              <a:t>Ep</a:t>
            </a:r>
            <a:r>
              <a:rPr lang="en-US" dirty="0" err="1" smtClean="0">
                <a:solidFill>
                  <a:schemeClr val="tx1"/>
                </a:solidFill>
              </a:rPr>
              <a:t>h</a:t>
            </a:r>
            <a:r>
              <a:rPr lang="en-US" dirty="0" smtClean="0">
                <a:solidFill>
                  <a:schemeClr val="tx1"/>
                </a:solidFill>
              </a:rPr>
              <a:t> 4</a:t>
            </a:r>
          </a:p>
          <a:p>
            <a:pPr marL="342900" indent="-342900">
              <a:buFont typeface="Arial" panose="020B0604020202020204" pitchFamily="34" charset="0"/>
              <a:buChar char="•"/>
            </a:pPr>
            <a:r>
              <a:rPr lang="en-US" dirty="0" smtClean="0">
                <a:solidFill>
                  <a:schemeClr val="tx1"/>
                </a:solidFill>
              </a:rPr>
              <a:t>Motivational Gift Assessment Rom 12</a:t>
            </a:r>
          </a:p>
          <a:p>
            <a:pPr marL="342900" indent="-342900">
              <a:buFont typeface="Arial" panose="020B0604020202020204" pitchFamily="34" charset="0"/>
              <a:buChar char="•"/>
            </a:pPr>
            <a:r>
              <a:rPr lang="en-US" dirty="0" smtClean="0">
                <a:solidFill>
                  <a:schemeClr val="tx1"/>
                </a:solidFill>
              </a:rPr>
              <a:t>Manifestation Gift Assessment 1 </a:t>
            </a:r>
            <a:r>
              <a:rPr lang="en-US" dirty="0" err="1" smtClean="0">
                <a:solidFill>
                  <a:schemeClr val="tx1"/>
                </a:solidFill>
              </a:rPr>
              <a:t>Cor</a:t>
            </a:r>
            <a:r>
              <a:rPr lang="en-US" dirty="0" smtClean="0">
                <a:solidFill>
                  <a:schemeClr val="tx1"/>
                </a:solidFill>
              </a:rPr>
              <a:t> 12</a:t>
            </a:r>
          </a:p>
          <a:p>
            <a:pPr marL="342900" indent="-342900">
              <a:buFont typeface="Arial" panose="020B0604020202020204" pitchFamily="34" charset="0"/>
              <a:buChar char="•"/>
            </a:pPr>
            <a:r>
              <a:rPr lang="en-US" dirty="0" smtClean="0">
                <a:solidFill>
                  <a:schemeClr val="tx1"/>
                </a:solidFill>
              </a:rPr>
              <a:t>Passion Assessment</a:t>
            </a:r>
          </a:p>
          <a:p>
            <a:pPr marL="342900" indent="-342900">
              <a:buFont typeface="Arial" panose="020B0604020202020204" pitchFamily="34" charset="0"/>
              <a:buChar char="•"/>
            </a:pPr>
            <a:r>
              <a:rPr lang="en-US" dirty="0" smtClean="0">
                <a:solidFill>
                  <a:schemeClr val="tx1"/>
                </a:solidFill>
              </a:rPr>
              <a:t>Delight Assessment</a:t>
            </a:r>
          </a:p>
          <a:p>
            <a:pPr marL="342900" indent="-342900">
              <a:buFont typeface="Arial" panose="020B0604020202020204" pitchFamily="34" charset="0"/>
              <a:buChar char="•"/>
            </a:pPr>
            <a:r>
              <a:rPr lang="en-US" dirty="0" smtClean="0">
                <a:solidFill>
                  <a:schemeClr val="tx1"/>
                </a:solidFill>
              </a:rPr>
              <a:t>God’s Direction</a:t>
            </a:r>
          </a:p>
          <a:p>
            <a:pPr marL="342900" indent="-342900">
              <a:buFont typeface="Arial" panose="020B0604020202020204" pitchFamily="34" charset="0"/>
              <a:buChar char="•"/>
            </a:pPr>
            <a:r>
              <a:rPr lang="en-US" dirty="0" smtClean="0">
                <a:solidFill>
                  <a:schemeClr val="tx1"/>
                </a:solidFill>
              </a:rPr>
              <a:t>My Dream</a:t>
            </a:r>
          </a:p>
        </p:txBody>
      </p:sp>
    </p:spTree>
    <p:extLst>
      <p:ext uri="{BB962C8B-B14F-4D97-AF65-F5344CB8AC3E}">
        <p14:creationId xmlns:p14="http://schemas.microsoft.com/office/powerpoint/2010/main" val="34430327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904016" y="1787714"/>
            <a:ext cx="11287983" cy="1096046"/>
          </a:xfrm>
        </p:spPr>
        <p:txBody>
          <a:bodyPr>
            <a:noAutofit/>
          </a:bodyPr>
          <a:lstStyle/>
          <a:p>
            <a:pPr algn="ctr"/>
            <a:r>
              <a:rPr lang="en-US" sz="5400" dirty="0" smtClean="0"/>
              <a:t>Day 1: The Heart of Disciplemaking</a:t>
            </a:r>
            <a:endParaRPr lang="en-US" sz="5400" dirty="0"/>
          </a:p>
        </p:txBody>
      </p:sp>
    </p:spTree>
    <p:extLst>
      <p:ext uri="{BB962C8B-B14F-4D97-AF65-F5344CB8AC3E}">
        <p14:creationId xmlns:p14="http://schemas.microsoft.com/office/powerpoint/2010/main" val="278586595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400" dirty="0" smtClean="0"/>
              <a:t>The </a:t>
            </a:r>
            <a:r>
              <a:rPr lang="en-US" sz="4400" i="1" dirty="0" smtClean="0"/>
              <a:t>Mapper</a:t>
            </a:r>
            <a:r>
              <a:rPr lang="en-US" sz="4400" i="1" dirty="0" smtClean="0"/>
              <a:t>: </a:t>
            </a:r>
            <a:r>
              <a:rPr lang="en-US" sz="4400" dirty="0" smtClean="0"/>
              <a:t>How Will You Get There?</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smtClean="0">
                <a:solidFill>
                  <a:schemeClr val="tx1"/>
                </a:solidFill>
              </a:rPr>
              <a:t>The </a:t>
            </a:r>
            <a:r>
              <a:rPr lang="en-US" b="1" i="1" dirty="0" smtClean="0">
                <a:solidFill>
                  <a:schemeClr val="tx1"/>
                </a:solidFill>
              </a:rPr>
              <a:t>Mapper</a:t>
            </a:r>
            <a:r>
              <a:rPr lang="en-US" b="1" dirty="0" smtClean="0">
                <a:solidFill>
                  <a:schemeClr val="tx1"/>
                </a:solidFill>
              </a:rPr>
              <a:t> has three sections that help you create a Life Map</a:t>
            </a:r>
            <a:endParaRPr lang="en-US" b="1" dirty="0" smtClean="0">
              <a:solidFill>
                <a:schemeClr val="tx1"/>
              </a:solidFill>
            </a:endParaRPr>
          </a:p>
          <a:p>
            <a:r>
              <a:rPr lang="en-US" dirty="0" smtClean="0">
                <a:solidFill>
                  <a:schemeClr val="tx1"/>
                </a:solidFill>
              </a:rPr>
              <a:t>The premise: Once you have clarified where you are going, you need to map out how to get </a:t>
            </a:r>
            <a:r>
              <a:rPr lang="en-US" dirty="0">
                <a:solidFill>
                  <a:schemeClr val="tx1"/>
                </a:solidFill>
              </a:rPr>
              <a:t>there. A dream without a plan is just a day-dream</a:t>
            </a:r>
            <a:r>
              <a:rPr lang="en-US" dirty="0" smtClean="0">
                <a:solidFill>
                  <a:schemeClr val="tx1"/>
                </a:solidFill>
              </a:rPr>
              <a:t>.</a:t>
            </a:r>
            <a:endParaRPr lang="en-US" dirty="0" smtClean="0">
              <a:solidFill>
                <a:schemeClr val="tx1"/>
              </a:solidFill>
            </a:endParaRPr>
          </a:p>
          <a:p>
            <a:pPr marL="342900" indent="-342900">
              <a:buFont typeface="Arial" panose="020B0604020202020204" pitchFamily="34" charset="0"/>
              <a:buChar char="•"/>
            </a:pPr>
            <a:r>
              <a:rPr lang="en-US" b="1" dirty="0" smtClean="0">
                <a:solidFill>
                  <a:schemeClr val="tx1"/>
                </a:solidFill>
              </a:rPr>
              <a:t>Ministry Development</a:t>
            </a:r>
            <a:r>
              <a:rPr lang="en-US" dirty="0" smtClean="0">
                <a:solidFill>
                  <a:schemeClr val="tx1"/>
                </a:solidFill>
              </a:rPr>
              <a:t>: What will it take to develop the ministry you are called to do? Includes a template for doing research on your proposed ministry. Make a plan, set goals.</a:t>
            </a:r>
          </a:p>
          <a:p>
            <a:pPr marL="342900" indent="-342900">
              <a:buFont typeface="Arial" panose="020B0604020202020204" pitchFamily="34" charset="0"/>
              <a:buChar char="•"/>
            </a:pPr>
            <a:r>
              <a:rPr lang="en-US" b="1" dirty="0" smtClean="0">
                <a:solidFill>
                  <a:schemeClr val="tx1"/>
                </a:solidFill>
              </a:rPr>
              <a:t>Personal Development</a:t>
            </a:r>
            <a:r>
              <a:rPr lang="en-US" dirty="0" smtClean="0">
                <a:solidFill>
                  <a:schemeClr val="tx1"/>
                </a:solidFill>
              </a:rPr>
              <a:t>: What character and personal issues do you need to deal with that might be roadblocks on your journey? Includes a 25 question assessment and results. Make a plan, set goals.</a:t>
            </a:r>
          </a:p>
          <a:p>
            <a:pPr marL="342900" indent="-342900">
              <a:buFont typeface="Arial" panose="020B0604020202020204" pitchFamily="34" charset="0"/>
              <a:buChar char="•"/>
            </a:pPr>
            <a:r>
              <a:rPr lang="en-US" b="1" dirty="0" smtClean="0">
                <a:solidFill>
                  <a:schemeClr val="tx1"/>
                </a:solidFill>
              </a:rPr>
              <a:t>Team Development</a:t>
            </a:r>
            <a:r>
              <a:rPr lang="en-US" dirty="0" smtClean="0">
                <a:solidFill>
                  <a:schemeClr val="tx1"/>
                </a:solidFill>
              </a:rPr>
              <a:t>: Who do you need on your journey? Family, spouse, friends, peers, mentors, fellowship. Includes a 10 question assessment and results. Make a plan, set goals</a:t>
            </a:r>
          </a:p>
        </p:txBody>
      </p:sp>
    </p:spTree>
    <p:extLst>
      <p:ext uri="{BB962C8B-B14F-4D97-AF65-F5344CB8AC3E}">
        <p14:creationId xmlns:p14="http://schemas.microsoft.com/office/powerpoint/2010/main" val="269984935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400" dirty="0" smtClean="0"/>
              <a:t>The </a:t>
            </a:r>
            <a:r>
              <a:rPr lang="en-US" sz="4400" i="1" dirty="0" smtClean="0"/>
              <a:t>Tracker: </a:t>
            </a:r>
            <a:r>
              <a:rPr lang="en-US" sz="4400" dirty="0" smtClean="0"/>
              <a:t>Start Working on Goals</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smtClean="0">
                <a:solidFill>
                  <a:schemeClr val="tx1"/>
                </a:solidFill>
              </a:rPr>
              <a:t>The Tracker lists all your goals so you can “stay on track”</a:t>
            </a:r>
            <a:endParaRPr lang="en-US" b="1" dirty="0" smtClean="0">
              <a:solidFill>
                <a:schemeClr val="tx1"/>
              </a:solidFill>
            </a:endParaRPr>
          </a:p>
          <a:p>
            <a:r>
              <a:rPr lang="en-US" dirty="0" smtClean="0">
                <a:solidFill>
                  <a:schemeClr val="tx1"/>
                </a:solidFill>
              </a:rPr>
              <a:t>The premise: Most people don’t accomplish their goals because they aren’t accountable, not organized.</a:t>
            </a:r>
          </a:p>
          <a:p>
            <a:pPr marL="342900" indent="-342900">
              <a:buFont typeface="Arial" panose="020B0604020202020204" pitchFamily="34" charset="0"/>
              <a:buChar char="•"/>
            </a:pPr>
            <a:r>
              <a:rPr lang="en-US" dirty="0" smtClean="0">
                <a:solidFill>
                  <a:schemeClr val="tx1"/>
                </a:solidFill>
              </a:rPr>
              <a:t>Add more detail to your goals, including unlimited tasks, priority, notes, due date, etc.</a:t>
            </a:r>
          </a:p>
          <a:p>
            <a:pPr marL="342900" indent="-342900">
              <a:buFont typeface="Arial" panose="020B0604020202020204" pitchFamily="34" charset="0"/>
              <a:buChar char="•"/>
            </a:pPr>
            <a:r>
              <a:rPr lang="en-US" dirty="0" smtClean="0">
                <a:solidFill>
                  <a:schemeClr val="tx1"/>
                </a:solidFill>
              </a:rPr>
              <a:t>Choose which goals you want to work on.</a:t>
            </a:r>
          </a:p>
          <a:p>
            <a:pPr marL="342900" indent="-342900">
              <a:buFont typeface="Arial" panose="020B0604020202020204" pitchFamily="34" charset="0"/>
              <a:buChar char="•"/>
            </a:pPr>
            <a:r>
              <a:rPr lang="en-US" dirty="0" smtClean="0">
                <a:solidFill>
                  <a:schemeClr val="tx1"/>
                </a:solidFill>
              </a:rPr>
              <a:t>Track completion.</a:t>
            </a:r>
          </a:p>
          <a:p>
            <a:pPr marL="342900" indent="-342900">
              <a:buFont typeface="Arial" panose="020B0604020202020204" pitchFamily="34" charset="0"/>
              <a:buChar char="•"/>
            </a:pPr>
            <a:r>
              <a:rPr lang="en-US" dirty="0" smtClean="0">
                <a:solidFill>
                  <a:schemeClr val="tx1"/>
                </a:solidFill>
              </a:rPr>
              <a:t>(The next version will have an app and tie in to phone calendar etc.)</a:t>
            </a:r>
            <a:endParaRPr lang="en-US" dirty="0" smtClean="0">
              <a:solidFill>
                <a:schemeClr val="tx1"/>
              </a:solidFill>
            </a:endParaRPr>
          </a:p>
        </p:txBody>
      </p:sp>
    </p:spTree>
    <p:extLst>
      <p:ext uri="{BB962C8B-B14F-4D97-AF65-F5344CB8AC3E}">
        <p14:creationId xmlns:p14="http://schemas.microsoft.com/office/powerpoint/2010/main" val="233210159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515600" cy="1096046"/>
          </a:xfrm>
        </p:spPr>
        <p:txBody>
          <a:bodyPr>
            <a:normAutofit/>
          </a:bodyPr>
          <a:lstStyle/>
          <a:p>
            <a:pPr algn="ctr"/>
            <a:r>
              <a:rPr lang="en-US" sz="4400" dirty="0" smtClean="0"/>
              <a:t>Q &amp; A</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pPr marL="342900" indent="-342900">
              <a:buFont typeface="Arial" panose="020B0604020202020204" pitchFamily="34" charset="0"/>
              <a:buChar char="•"/>
            </a:pPr>
            <a:endParaRPr lang="en-US" dirty="0">
              <a:solidFill>
                <a:schemeClr val="tx1"/>
              </a:solidFill>
            </a:endParaRPr>
          </a:p>
        </p:txBody>
      </p:sp>
    </p:spTree>
    <p:extLst>
      <p:ext uri="{BB962C8B-B14F-4D97-AF65-F5344CB8AC3E}">
        <p14:creationId xmlns:p14="http://schemas.microsoft.com/office/powerpoint/2010/main" val="257179587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515600" cy="1096046"/>
          </a:xfrm>
        </p:spPr>
        <p:txBody>
          <a:bodyPr>
            <a:normAutofit/>
          </a:bodyPr>
          <a:lstStyle/>
          <a:p>
            <a:pPr algn="ctr"/>
            <a:r>
              <a:rPr lang="en-US" sz="4400" dirty="0" smtClean="0"/>
              <a:t>Could you </a:t>
            </a:r>
            <a:r>
              <a:rPr lang="en-US" sz="4400" dirty="0"/>
              <a:t>u</a:t>
            </a:r>
            <a:r>
              <a:rPr lang="en-US" sz="4400" dirty="0" smtClean="0"/>
              <a:t>se some help?</a:t>
            </a:r>
            <a:endParaRPr lang="en-US" sz="4400" dirty="0"/>
          </a:p>
        </p:txBody>
      </p:sp>
      <p:sp>
        <p:nvSpPr>
          <p:cNvPr id="6" name="Text Placeholder 5"/>
          <p:cNvSpPr>
            <a:spLocks noGrp="1"/>
          </p:cNvSpPr>
          <p:nvPr>
            <p:ph type="body" idx="1"/>
          </p:nvPr>
        </p:nvSpPr>
        <p:spPr>
          <a:xfrm>
            <a:off x="831850" y="1787715"/>
            <a:ext cx="10515600" cy="4301936"/>
          </a:xfrm>
        </p:spPr>
        <p:txBody>
          <a:bodyPr>
            <a:normAutofit/>
          </a:bodyPr>
          <a:lstStyle/>
          <a:p>
            <a:r>
              <a:rPr lang="en-US" sz="2800" dirty="0" smtClean="0">
                <a:solidFill>
                  <a:schemeClr val="tx1"/>
                </a:solidFill>
              </a:rPr>
              <a:t>We’ve given you some of the keys, concepts and models.</a:t>
            </a:r>
          </a:p>
          <a:p>
            <a:pPr marL="571500" indent="-571500">
              <a:buFont typeface="Arial" panose="020B0604020202020204" pitchFamily="34" charset="0"/>
              <a:buChar char="•"/>
            </a:pPr>
            <a:r>
              <a:rPr lang="en-US" sz="2800" dirty="0" smtClean="0">
                <a:solidFill>
                  <a:schemeClr val="tx1"/>
                </a:solidFill>
              </a:rPr>
              <a:t>You can apply them as best as you can by yourself and press forward on your journey.</a:t>
            </a:r>
          </a:p>
          <a:p>
            <a:pPr marL="571500" indent="-571500">
              <a:buFont typeface="Arial" panose="020B0604020202020204" pitchFamily="34" charset="0"/>
              <a:buChar char="•"/>
            </a:pPr>
            <a:r>
              <a:rPr lang="en-US" sz="2800" dirty="0" smtClean="0">
                <a:solidFill>
                  <a:schemeClr val="tx1"/>
                </a:solidFill>
              </a:rPr>
              <a:t>Or you can have someone who’s been there help you.</a:t>
            </a:r>
            <a:endParaRPr lang="en-US" sz="2800" dirty="0">
              <a:solidFill>
                <a:schemeClr val="tx1"/>
              </a:solidFill>
            </a:endParaRPr>
          </a:p>
          <a:p>
            <a:endParaRPr lang="en-US" sz="3600" dirty="0" smtClean="0">
              <a:solidFill>
                <a:schemeClr val="tx1"/>
              </a:solidFill>
            </a:endParaRPr>
          </a:p>
        </p:txBody>
      </p:sp>
    </p:spTree>
    <p:extLst>
      <p:ext uri="{BB962C8B-B14F-4D97-AF65-F5344CB8AC3E}">
        <p14:creationId xmlns:p14="http://schemas.microsoft.com/office/powerpoint/2010/main" val="20754976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Autofit/>
          </a:bodyPr>
          <a:lstStyle/>
          <a:p>
            <a:r>
              <a:rPr lang="en-US" sz="4800" dirty="0" smtClean="0"/>
              <a:t/>
            </a:r>
            <a:br>
              <a:rPr lang="en-US" sz="4800" dirty="0" smtClean="0"/>
            </a:br>
            <a:r>
              <a:rPr lang="en-US" sz="4800" dirty="0" smtClean="0"/>
              <a:t>The DF Church Program</a:t>
            </a:r>
            <a:endParaRPr lang="en-US" sz="48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smtClean="0">
                <a:solidFill>
                  <a:schemeClr val="tx1"/>
                </a:solidFill>
              </a:rPr>
              <a:t>Use our powerful and proven tools as your discipleship engine</a:t>
            </a:r>
          </a:p>
          <a:p>
            <a:pPr marL="342900" indent="-342900">
              <a:buFont typeface="Arial" panose="020B0604020202020204" pitchFamily="34" charset="0"/>
              <a:buChar char="•"/>
            </a:pPr>
            <a:r>
              <a:rPr lang="en-US" dirty="0">
                <a:solidFill>
                  <a:schemeClr val="tx1"/>
                </a:solidFill>
              </a:rPr>
              <a:t>30 years of development, over $200,000 invested to produce our </a:t>
            </a:r>
            <a:r>
              <a:rPr lang="en-US" dirty="0" smtClean="0">
                <a:solidFill>
                  <a:schemeClr val="tx1"/>
                </a:solidFill>
              </a:rPr>
              <a:t>tools</a:t>
            </a:r>
          </a:p>
          <a:p>
            <a:pPr marL="342900" indent="-342900">
              <a:buFont typeface="Arial" panose="020B0604020202020204" pitchFamily="34" charset="0"/>
              <a:buChar char="•"/>
            </a:pPr>
            <a:r>
              <a:rPr lang="en-US" dirty="0" smtClean="0">
                <a:solidFill>
                  <a:schemeClr val="tx1"/>
                </a:solidFill>
              </a:rPr>
              <a:t>The </a:t>
            </a:r>
            <a:r>
              <a:rPr lang="en-US" i="1" dirty="0" smtClean="0">
                <a:solidFill>
                  <a:schemeClr val="tx1"/>
                </a:solidFill>
              </a:rPr>
              <a:t>DF Small Group Program </a:t>
            </a:r>
            <a:r>
              <a:rPr lang="en-US" dirty="0" smtClean="0">
                <a:solidFill>
                  <a:schemeClr val="tx1"/>
                </a:solidFill>
              </a:rPr>
              <a:t>is unique, powerful and applicable to all believers.</a:t>
            </a:r>
          </a:p>
          <a:p>
            <a:pPr marL="342900" indent="-342900">
              <a:buFont typeface="Arial" panose="020B0604020202020204" pitchFamily="34" charset="0"/>
              <a:buChar char="•"/>
            </a:pPr>
            <a:r>
              <a:rPr lang="en-US" dirty="0" smtClean="0">
                <a:solidFill>
                  <a:schemeClr val="tx1"/>
                </a:solidFill>
              </a:rPr>
              <a:t>The </a:t>
            </a:r>
            <a:r>
              <a:rPr lang="en-US" i="1" dirty="0" smtClean="0">
                <a:solidFill>
                  <a:schemeClr val="tx1"/>
                </a:solidFill>
              </a:rPr>
              <a:t>DF Small Group Program </a:t>
            </a:r>
            <a:r>
              <a:rPr lang="en-US" dirty="0" smtClean="0">
                <a:solidFill>
                  <a:schemeClr val="tx1"/>
                </a:solidFill>
              </a:rPr>
              <a:t>includes a comprehensive Leader Guide and Workbook, 8 videos, the online </a:t>
            </a:r>
            <a:r>
              <a:rPr lang="en-US" i="1" dirty="0" smtClean="0">
                <a:solidFill>
                  <a:schemeClr val="tx1"/>
                </a:solidFill>
              </a:rPr>
              <a:t>Journey Guide </a:t>
            </a:r>
            <a:r>
              <a:rPr lang="en-US" dirty="0" smtClean="0">
                <a:solidFill>
                  <a:schemeClr val="tx1"/>
                </a:solidFill>
              </a:rPr>
              <a:t>and more.</a:t>
            </a:r>
          </a:p>
          <a:p>
            <a:pPr marL="342900" indent="-342900">
              <a:buFont typeface="Arial" panose="020B0604020202020204" pitchFamily="34" charset="0"/>
              <a:buChar char="•"/>
            </a:pPr>
            <a:r>
              <a:rPr lang="en-US" dirty="0" smtClean="0">
                <a:solidFill>
                  <a:schemeClr val="tx1"/>
                </a:solidFill>
              </a:rPr>
              <a:t>The </a:t>
            </a:r>
            <a:r>
              <a:rPr lang="en-US" i="1" dirty="0" smtClean="0">
                <a:solidFill>
                  <a:schemeClr val="tx1"/>
                </a:solidFill>
              </a:rPr>
              <a:t>Journey Guide </a:t>
            </a:r>
            <a:r>
              <a:rPr lang="en-US" dirty="0" smtClean="0">
                <a:solidFill>
                  <a:schemeClr val="tx1"/>
                </a:solidFill>
              </a:rPr>
              <a:t>and </a:t>
            </a:r>
            <a:r>
              <a:rPr lang="en-US" i="1" dirty="0" smtClean="0">
                <a:solidFill>
                  <a:schemeClr val="tx1"/>
                </a:solidFill>
              </a:rPr>
              <a:t>DF Small Group Program </a:t>
            </a:r>
            <a:r>
              <a:rPr lang="en-US" dirty="0" smtClean="0">
                <a:solidFill>
                  <a:schemeClr val="tx1"/>
                </a:solidFill>
              </a:rPr>
              <a:t>are ideal for individual development, and they provide a powerful framework for a mentor, coach, or leader to develop others. It also helps to mobilize people for service.</a:t>
            </a:r>
          </a:p>
          <a:p>
            <a:pPr marL="342900" indent="-342900">
              <a:buFont typeface="Arial" panose="020B0604020202020204" pitchFamily="34" charset="0"/>
              <a:buChar char="•"/>
            </a:pPr>
            <a:r>
              <a:rPr lang="en-US" dirty="0" smtClean="0">
                <a:solidFill>
                  <a:schemeClr val="tx1"/>
                </a:solidFill>
              </a:rPr>
              <a:t>The Pastors Coach Boot Camp is an amazing 8-week program with the best of our training, put together in a logical sequence, with a live weekly coaching call. It will completely transform how you lead and do church.</a:t>
            </a:r>
          </a:p>
          <a:p>
            <a:pPr marL="342900" indent="-342900">
              <a:buFont typeface="Arial" panose="020B0604020202020204" pitchFamily="34" charset="0"/>
              <a:buChar char="•"/>
            </a:pPr>
            <a:endParaRPr lang="en-US" dirty="0">
              <a:solidFill>
                <a:schemeClr val="tx1"/>
              </a:solidFill>
            </a:endParaRPr>
          </a:p>
          <a:p>
            <a:endParaRPr lang="en-US" b="1" dirty="0">
              <a:solidFill>
                <a:schemeClr val="tx1"/>
              </a:solidFill>
            </a:endParaRPr>
          </a:p>
        </p:txBody>
      </p:sp>
    </p:spTree>
    <p:extLst>
      <p:ext uri="{BB962C8B-B14F-4D97-AF65-F5344CB8AC3E}">
        <p14:creationId xmlns:p14="http://schemas.microsoft.com/office/powerpoint/2010/main" val="222423827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515600" cy="1096046"/>
          </a:xfrm>
        </p:spPr>
        <p:txBody>
          <a:bodyPr>
            <a:normAutofit/>
          </a:bodyPr>
          <a:lstStyle/>
          <a:p>
            <a:pPr algn="ctr"/>
            <a:r>
              <a:rPr lang="en-US" sz="4400" dirty="0" smtClean="0"/>
              <a:t>Destiny Finder Small Group Program</a:t>
            </a:r>
            <a:endParaRPr lang="en-US" sz="4400" dirty="0"/>
          </a:p>
        </p:txBody>
      </p:sp>
      <p:sp>
        <p:nvSpPr>
          <p:cNvPr id="6" name="Text Placeholder 5"/>
          <p:cNvSpPr>
            <a:spLocks noGrp="1"/>
          </p:cNvSpPr>
          <p:nvPr>
            <p:ph type="body" idx="1"/>
          </p:nvPr>
        </p:nvSpPr>
        <p:spPr>
          <a:xfrm>
            <a:off x="831850" y="1787715"/>
            <a:ext cx="10515600" cy="4301936"/>
          </a:xfrm>
        </p:spPr>
        <p:txBody>
          <a:bodyPr>
            <a:normAutofit lnSpcReduction="10000"/>
          </a:bodyPr>
          <a:lstStyle/>
          <a:p>
            <a:r>
              <a:rPr lang="en-US" sz="2800" dirty="0" smtClean="0">
                <a:solidFill>
                  <a:schemeClr val="tx1"/>
                </a:solidFill>
              </a:rPr>
              <a:t>Powerful 8 session small group program includes</a:t>
            </a:r>
          </a:p>
          <a:p>
            <a:pPr marL="571500" indent="-571500">
              <a:buFont typeface="Arial" panose="020B0604020202020204" pitchFamily="34" charset="0"/>
              <a:buChar char="•"/>
            </a:pPr>
            <a:r>
              <a:rPr lang="en-US" sz="2800" dirty="0" smtClean="0">
                <a:solidFill>
                  <a:schemeClr val="tx1"/>
                </a:solidFill>
              </a:rPr>
              <a:t>Eight video teaching sessions</a:t>
            </a:r>
          </a:p>
          <a:p>
            <a:pPr marL="571500" indent="-571500">
              <a:buFont typeface="Arial" panose="020B0604020202020204" pitchFamily="34" charset="0"/>
              <a:buChar char="•"/>
            </a:pPr>
            <a:r>
              <a:rPr lang="en-US" sz="2800" dirty="0" smtClean="0">
                <a:solidFill>
                  <a:schemeClr val="tx1"/>
                </a:solidFill>
              </a:rPr>
              <a:t>Leader Guide</a:t>
            </a:r>
          </a:p>
          <a:p>
            <a:pPr marL="571500" indent="-571500">
              <a:buFont typeface="Arial" panose="020B0604020202020204" pitchFamily="34" charset="0"/>
              <a:buChar char="•"/>
            </a:pPr>
            <a:r>
              <a:rPr lang="en-US" sz="2800" dirty="0" smtClean="0">
                <a:solidFill>
                  <a:schemeClr val="tx1"/>
                </a:solidFill>
              </a:rPr>
              <a:t>Workbook for participants</a:t>
            </a:r>
          </a:p>
          <a:p>
            <a:pPr marL="571500" indent="-571500">
              <a:buFont typeface="Arial" panose="020B0604020202020204" pitchFamily="34" charset="0"/>
              <a:buChar char="•"/>
            </a:pPr>
            <a:r>
              <a:rPr lang="en-US" sz="2800" dirty="0" smtClean="0">
                <a:solidFill>
                  <a:schemeClr val="tx1"/>
                </a:solidFill>
              </a:rPr>
              <a:t>Destiny Finder </a:t>
            </a:r>
            <a:r>
              <a:rPr lang="en-US" sz="2800" i="1" dirty="0" smtClean="0">
                <a:solidFill>
                  <a:schemeClr val="tx1"/>
                </a:solidFill>
              </a:rPr>
              <a:t>Profiler</a:t>
            </a:r>
            <a:r>
              <a:rPr lang="en-US" sz="2800" dirty="0" smtClean="0">
                <a:solidFill>
                  <a:schemeClr val="tx1"/>
                </a:solidFill>
              </a:rPr>
              <a:t> online tool (the program comes with one, participants must get their own)</a:t>
            </a:r>
          </a:p>
          <a:p>
            <a:pPr marL="571500" indent="-571500">
              <a:buFont typeface="Arial" panose="020B0604020202020204" pitchFamily="34" charset="0"/>
              <a:buChar char="•"/>
            </a:pPr>
            <a:r>
              <a:rPr lang="en-US" sz="2800" dirty="0" smtClean="0">
                <a:solidFill>
                  <a:schemeClr val="tx1"/>
                </a:solidFill>
              </a:rPr>
              <a:t>Handout, flyer, email templates, gift descriptions</a:t>
            </a:r>
          </a:p>
          <a:p>
            <a:pPr marL="571500" indent="-571500">
              <a:buFont typeface="Arial" panose="020B0604020202020204" pitchFamily="34" charset="0"/>
              <a:buChar char="•"/>
            </a:pPr>
            <a:r>
              <a:rPr lang="en-US" sz="2800" dirty="0" smtClean="0">
                <a:solidFill>
                  <a:schemeClr val="tx1"/>
                </a:solidFill>
              </a:rPr>
              <a:t>Now in Spanish and Portuguese (separate websites)</a:t>
            </a:r>
          </a:p>
          <a:p>
            <a:pPr marL="571500" indent="-571500">
              <a:buFont typeface="Arial" panose="020B0604020202020204" pitchFamily="34" charset="0"/>
              <a:buChar char="•"/>
            </a:pPr>
            <a:r>
              <a:rPr lang="en-US" sz="2800" dirty="0">
                <a:solidFill>
                  <a:schemeClr val="tx1"/>
                </a:solidFill>
                <a:hlinkClick r:id="rId3"/>
              </a:rPr>
              <a:t>https://pastorscoach.com/destiny-finder-small-group-program</a:t>
            </a:r>
            <a:r>
              <a:rPr lang="en-US" sz="2800" dirty="0" smtClean="0">
                <a:solidFill>
                  <a:schemeClr val="tx1"/>
                </a:solidFill>
                <a:hlinkClick r:id="rId3"/>
              </a:rPr>
              <a:t>/ </a:t>
            </a:r>
            <a:endParaRPr lang="en-US" sz="3600" dirty="0" smtClean="0">
              <a:solidFill>
                <a:schemeClr val="tx1"/>
              </a:solidFill>
            </a:endParaRPr>
          </a:p>
        </p:txBody>
      </p:sp>
    </p:spTree>
    <p:extLst>
      <p:ext uri="{BB962C8B-B14F-4D97-AF65-F5344CB8AC3E}">
        <p14:creationId xmlns:p14="http://schemas.microsoft.com/office/powerpoint/2010/main" val="354129263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515600" cy="1096046"/>
          </a:xfrm>
        </p:spPr>
        <p:txBody>
          <a:bodyPr>
            <a:normAutofit/>
          </a:bodyPr>
          <a:lstStyle/>
          <a:p>
            <a:pPr algn="ctr"/>
            <a:r>
              <a:rPr lang="en-US" sz="4400" dirty="0" smtClean="0"/>
              <a:t>Individuals: Destiny Finder </a:t>
            </a:r>
            <a:r>
              <a:rPr lang="en-US" sz="4400" i="1" dirty="0" smtClean="0"/>
              <a:t>LAB</a:t>
            </a:r>
            <a:endParaRPr lang="en-US" sz="4400" i="1" dirty="0"/>
          </a:p>
        </p:txBody>
      </p:sp>
      <p:sp>
        <p:nvSpPr>
          <p:cNvPr id="6" name="Text Placeholder 5"/>
          <p:cNvSpPr>
            <a:spLocks noGrp="1"/>
          </p:cNvSpPr>
          <p:nvPr>
            <p:ph type="body" idx="1"/>
          </p:nvPr>
        </p:nvSpPr>
        <p:spPr>
          <a:xfrm>
            <a:off x="831850" y="1787715"/>
            <a:ext cx="10515600" cy="4301936"/>
          </a:xfrm>
        </p:spPr>
        <p:txBody>
          <a:bodyPr>
            <a:normAutofit/>
          </a:bodyPr>
          <a:lstStyle/>
          <a:p>
            <a:r>
              <a:rPr lang="en-US" sz="2800" dirty="0" smtClean="0">
                <a:solidFill>
                  <a:schemeClr val="tx1"/>
                </a:solidFill>
              </a:rPr>
              <a:t>Online live workshop goes through the Destiny Finder process</a:t>
            </a:r>
          </a:p>
          <a:p>
            <a:pPr marL="571500" indent="-571500">
              <a:buFont typeface="Arial" panose="020B0604020202020204" pitchFamily="34" charset="0"/>
              <a:buChar char="•"/>
            </a:pPr>
            <a:r>
              <a:rPr lang="en-US" sz="2800" dirty="0" smtClean="0">
                <a:solidFill>
                  <a:schemeClr val="tx1"/>
                </a:solidFill>
              </a:rPr>
              <a:t>Four-hour Zoom call with live teaching and Q&amp;A.</a:t>
            </a:r>
          </a:p>
          <a:p>
            <a:pPr marL="571500" indent="-571500">
              <a:buFont typeface="Arial" panose="020B0604020202020204" pitchFamily="34" charset="0"/>
              <a:buChar char="•"/>
            </a:pPr>
            <a:r>
              <a:rPr lang="en-US" sz="2800" dirty="0" smtClean="0">
                <a:solidFill>
                  <a:schemeClr val="tx1"/>
                </a:solidFill>
              </a:rPr>
              <a:t>Breakout groups for group coaching.</a:t>
            </a:r>
          </a:p>
          <a:p>
            <a:pPr marL="571500" indent="-571500">
              <a:buFont typeface="Arial" panose="020B0604020202020204" pitchFamily="34" charset="0"/>
              <a:buChar char="•"/>
            </a:pPr>
            <a:r>
              <a:rPr lang="en-US" sz="2800" dirty="0" smtClean="0">
                <a:solidFill>
                  <a:schemeClr val="tx1"/>
                </a:solidFill>
              </a:rPr>
              <a:t>Destiny Finder </a:t>
            </a:r>
            <a:r>
              <a:rPr lang="en-US" sz="2800" i="1" dirty="0" smtClean="0">
                <a:solidFill>
                  <a:schemeClr val="tx1"/>
                </a:solidFill>
              </a:rPr>
              <a:t>Journey </a:t>
            </a:r>
            <a:r>
              <a:rPr lang="en-US" sz="2800" i="1" dirty="0" smtClean="0">
                <a:solidFill>
                  <a:schemeClr val="tx1"/>
                </a:solidFill>
              </a:rPr>
              <a:t>Guide </a:t>
            </a:r>
            <a:r>
              <a:rPr lang="en-US" sz="2800" dirty="0" smtClean="0">
                <a:solidFill>
                  <a:schemeClr val="tx1"/>
                </a:solidFill>
              </a:rPr>
              <a:t>tool.</a:t>
            </a:r>
          </a:p>
          <a:p>
            <a:pPr marL="571500" indent="-571500">
              <a:buFont typeface="Arial" panose="020B0604020202020204" pitchFamily="34" charset="0"/>
              <a:buChar char="•"/>
            </a:pPr>
            <a:r>
              <a:rPr lang="en-US" sz="2800" dirty="0" smtClean="0">
                <a:solidFill>
                  <a:schemeClr val="tx1"/>
                </a:solidFill>
              </a:rPr>
              <a:t>Destiny Finder Workbook.</a:t>
            </a:r>
          </a:p>
          <a:p>
            <a:pPr marL="571500" indent="-571500">
              <a:buFont typeface="Arial" panose="020B0604020202020204" pitchFamily="34" charset="0"/>
              <a:buChar char="•"/>
            </a:pPr>
            <a:r>
              <a:rPr lang="en-US" sz="2800" dirty="0" smtClean="0">
                <a:solidFill>
                  <a:schemeClr val="tx1"/>
                </a:solidFill>
              </a:rPr>
              <a:t>NEW: With Spanish and Portuguese translation.</a:t>
            </a:r>
          </a:p>
          <a:p>
            <a:pPr marL="571500" indent="-571500">
              <a:buFont typeface="Arial" panose="020B0604020202020204" pitchFamily="34" charset="0"/>
              <a:buChar char="•"/>
            </a:pPr>
            <a:r>
              <a:rPr lang="en-US" sz="2800" b="1" dirty="0" smtClean="0">
                <a:solidFill>
                  <a:schemeClr val="tx1"/>
                </a:solidFill>
              </a:rPr>
              <a:t>Next LAB: </a:t>
            </a:r>
            <a:r>
              <a:rPr lang="en-US" sz="2800" b="1" dirty="0" smtClean="0">
                <a:solidFill>
                  <a:schemeClr val="tx1"/>
                </a:solidFill>
              </a:rPr>
              <a:t>Nov 19</a:t>
            </a:r>
            <a:endParaRPr lang="en-US" sz="2800" b="1" dirty="0" smtClean="0">
              <a:solidFill>
                <a:schemeClr val="tx1"/>
              </a:solidFill>
            </a:endParaRPr>
          </a:p>
          <a:p>
            <a:pPr marL="571500" indent="-571500">
              <a:buFont typeface="Arial" panose="020B0604020202020204" pitchFamily="34" charset="0"/>
              <a:buChar char="•"/>
            </a:pPr>
            <a:r>
              <a:rPr lang="en-US" sz="2800" dirty="0" smtClean="0">
                <a:solidFill>
                  <a:schemeClr val="tx1"/>
                </a:solidFill>
                <a:hlinkClick r:id="rId3"/>
              </a:rPr>
              <a:t>https:destinyfinder.com/destinylab/</a:t>
            </a:r>
            <a:endParaRPr lang="en-US" sz="2800" dirty="0">
              <a:solidFill>
                <a:schemeClr val="tx1"/>
              </a:solidFill>
            </a:endParaRPr>
          </a:p>
          <a:p>
            <a:endParaRPr lang="en-US" sz="3600" dirty="0" smtClean="0">
              <a:solidFill>
                <a:schemeClr val="tx1"/>
              </a:solidFill>
            </a:endParaRPr>
          </a:p>
        </p:txBody>
      </p:sp>
    </p:spTree>
    <p:extLst>
      <p:ext uri="{BB962C8B-B14F-4D97-AF65-F5344CB8AC3E}">
        <p14:creationId xmlns:p14="http://schemas.microsoft.com/office/powerpoint/2010/main" val="312102142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515600" cy="1096046"/>
          </a:xfrm>
        </p:spPr>
        <p:txBody>
          <a:bodyPr>
            <a:normAutofit/>
          </a:bodyPr>
          <a:lstStyle/>
          <a:p>
            <a:pPr algn="ctr"/>
            <a:r>
              <a:rPr lang="en-US" sz="4400" dirty="0" smtClean="0"/>
              <a:t>Pastors &amp; Leaders: We can </a:t>
            </a:r>
            <a:r>
              <a:rPr lang="en-US" sz="4400" smtClean="0"/>
              <a:t>help you!</a:t>
            </a:r>
            <a:endParaRPr lang="en-US" sz="4400" dirty="0"/>
          </a:p>
        </p:txBody>
      </p:sp>
      <p:sp>
        <p:nvSpPr>
          <p:cNvPr id="6" name="Text Placeholder 5"/>
          <p:cNvSpPr>
            <a:spLocks noGrp="1"/>
          </p:cNvSpPr>
          <p:nvPr>
            <p:ph type="body" idx="1"/>
          </p:nvPr>
        </p:nvSpPr>
        <p:spPr>
          <a:xfrm>
            <a:off x="831850" y="1787715"/>
            <a:ext cx="10515600" cy="4301936"/>
          </a:xfrm>
        </p:spPr>
        <p:txBody>
          <a:bodyPr>
            <a:noAutofit/>
          </a:bodyPr>
          <a:lstStyle/>
          <a:p>
            <a:r>
              <a:rPr lang="en-US" sz="2800" dirty="0" smtClean="0">
                <a:solidFill>
                  <a:schemeClr val="tx1"/>
                </a:solidFill>
              </a:rPr>
              <a:t>We can help you make the shift to a dynamic church that is multiplying healthy disciples, leaders and ministries.</a:t>
            </a:r>
          </a:p>
          <a:p>
            <a:pPr marL="571500" indent="-571500">
              <a:buFont typeface="Arial" panose="020B0604020202020204" pitchFamily="34" charset="0"/>
              <a:buChar char="•"/>
            </a:pPr>
            <a:r>
              <a:rPr lang="en-US" sz="2800" dirty="0" smtClean="0">
                <a:solidFill>
                  <a:schemeClr val="tx1"/>
                </a:solidFill>
              </a:rPr>
              <a:t>Our answer is the </a:t>
            </a:r>
            <a:r>
              <a:rPr lang="en-US" sz="2800" b="1" dirty="0" smtClean="0">
                <a:solidFill>
                  <a:schemeClr val="tx1"/>
                </a:solidFill>
              </a:rPr>
              <a:t>7 Growth Steps.</a:t>
            </a:r>
          </a:p>
          <a:p>
            <a:pPr marL="571500" indent="-571500">
              <a:buFont typeface="Arial" panose="020B0604020202020204" pitchFamily="34" charset="0"/>
              <a:buChar char="•"/>
            </a:pPr>
            <a:r>
              <a:rPr lang="en-US" sz="2800" dirty="0" smtClean="0">
                <a:solidFill>
                  <a:schemeClr val="tx1"/>
                </a:solidFill>
              </a:rPr>
              <a:t>It’s a unique approach that provides a proven process you can follow to shift your church.</a:t>
            </a:r>
          </a:p>
          <a:p>
            <a:pPr marL="571500" indent="-571500">
              <a:buFont typeface="Arial" panose="020B0604020202020204" pitchFamily="34" charset="0"/>
              <a:buChar char="•"/>
            </a:pPr>
            <a:r>
              <a:rPr lang="en-US" sz="2800" dirty="0" smtClean="0">
                <a:solidFill>
                  <a:schemeClr val="tx1"/>
                </a:solidFill>
              </a:rPr>
              <a:t>It’s Biblical, strategic, spiritual, and practical.</a:t>
            </a:r>
          </a:p>
          <a:p>
            <a:pPr marL="571500" indent="-571500">
              <a:buFont typeface="Arial" panose="020B0604020202020204" pitchFamily="34" charset="0"/>
              <a:buChar char="•"/>
            </a:pPr>
            <a:r>
              <a:rPr lang="en-US" sz="2800" dirty="0" smtClean="0">
                <a:solidFill>
                  <a:schemeClr val="tx1"/>
                </a:solidFill>
              </a:rPr>
              <a:t>You begin with the </a:t>
            </a:r>
            <a:r>
              <a:rPr lang="en-US" sz="2800" b="1" i="1" dirty="0" smtClean="0">
                <a:solidFill>
                  <a:schemeClr val="tx1"/>
                </a:solidFill>
              </a:rPr>
              <a:t>Church Multiplier Boot Camp </a:t>
            </a:r>
            <a:r>
              <a:rPr lang="en-US" sz="2800" dirty="0" smtClean="0">
                <a:solidFill>
                  <a:schemeClr val="tx1"/>
                </a:solidFill>
              </a:rPr>
              <a:t>as the first step and then implement the rest of the </a:t>
            </a:r>
            <a:r>
              <a:rPr lang="en-US" sz="2800" b="1" dirty="0" smtClean="0">
                <a:solidFill>
                  <a:schemeClr val="tx1"/>
                </a:solidFill>
              </a:rPr>
              <a:t>7 Steps</a:t>
            </a:r>
            <a:r>
              <a:rPr lang="en-US" sz="2800" dirty="0" smtClean="0">
                <a:solidFill>
                  <a:schemeClr val="tx1"/>
                </a:solidFill>
              </a:rPr>
              <a:t>.</a:t>
            </a:r>
            <a:endParaRPr lang="en-US" sz="2800" dirty="0">
              <a:solidFill>
                <a:schemeClr val="tx1"/>
              </a:solidFill>
            </a:endParaRPr>
          </a:p>
          <a:p>
            <a:endParaRPr lang="en-US" sz="3600" dirty="0" smtClean="0">
              <a:solidFill>
                <a:schemeClr val="tx1"/>
              </a:solidFill>
            </a:endParaRPr>
          </a:p>
        </p:txBody>
      </p:sp>
    </p:spTree>
    <p:extLst>
      <p:ext uri="{BB962C8B-B14F-4D97-AF65-F5344CB8AC3E}">
        <p14:creationId xmlns:p14="http://schemas.microsoft.com/office/powerpoint/2010/main" val="349859376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515600" cy="1096046"/>
          </a:xfrm>
        </p:spPr>
        <p:txBody>
          <a:bodyPr>
            <a:normAutofit/>
          </a:bodyPr>
          <a:lstStyle/>
          <a:p>
            <a:pPr algn="ctr"/>
            <a:r>
              <a:rPr lang="en-US" sz="4400" dirty="0" smtClean="0"/>
              <a:t>7 Growth Steps Basic Approach</a:t>
            </a:r>
            <a:endParaRPr lang="en-US" sz="4400" dirty="0"/>
          </a:p>
        </p:txBody>
      </p:sp>
      <p:sp>
        <p:nvSpPr>
          <p:cNvPr id="6" name="Text Placeholder 5"/>
          <p:cNvSpPr>
            <a:spLocks noGrp="1"/>
          </p:cNvSpPr>
          <p:nvPr>
            <p:ph type="body" idx="1"/>
          </p:nvPr>
        </p:nvSpPr>
        <p:spPr>
          <a:xfrm>
            <a:off x="831850" y="1787715"/>
            <a:ext cx="10515600" cy="4301936"/>
          </a:xfrm>
        </p:spPr>
        <p:txBody>
          <a:bodyPr>
            <a:normAutofit/>
          </a:bodyPr>
          <a:lstStyle/>
          <a:p>
            <a:pPr marL="457200" indent="-457200">
              <a:buFont typeface="Arial" panose="020B0604020202020204" pitchFamily="34" charset="0"/>
              <a:buChar char="•"/>
            </a:pPr>
            <a:r>
              <a:rPr lang="en-US" sz="2800" dirty="0" smtClean="0">
                <a:solidFill>
                  <a:schemeClr val="tx1"/>
                </a:solidFill>
              </a:rPr>
              <a:t>Teach </a:t>
            </a:r>
            <a:r>
              <a:rPr lang="en-US" sz="2800" dirty="0">
                <a:solidFill>
                  <a:schemeClr val="tx1"/>
                </a:solidFill>
              </a:rPr>
              <a:t>the pastor the essential keys to church health and </a:t>
            </a:r>
            <a:r>
              <a:rPr lang="en-US" sz="2800" dirty="0" smtClean="0">
                <a:solidFill>
                  <a:schemeClr val="tx1"/>
                </a:solidFill>
              </a:rPr>
              <a:t>growth.</a:t>
            </a:r>
            <a:endParaRPr lang="en-US" sz="2800" dirty="0">
              <a:solidFill>
                <a:schemeClr val="tx1"/>
              </a:solidFill>
            </a:endParaRPr>
          </a:p>
          <a:p>
            <a:pPr marL="457200" indent="-457200">
              <a:buFont typeface="Arial" panose="020B0604020202020204" pitchFamily="34" charset="0"/>
              <a:buChar char="•"/>
            </a:pPr>
            <a:r>
              <a:rPr lang="en-US" sz="2800" dirty="0">
                <a:solidFill>
                  <a:schemeClr val="tx1"/>
                </a:solidFill>
              </a:rPr>
              <a:t>Help him/her make the shift </a:t>
            </a:r>
            <a:r>
              <a:rPr lang="en-US" sz="2800" dirty="0" smtClean="0">
                <a:solidFill>
                  <a:schemeClr val="tx1"/>
                </a:solidFill>
              </a:rPr>
              <a:t>personally.</a:t>
            </a:r>
            <a:endParaRPr lang="en-US" sz="2800" dirty="0">
              <a:solidFill>
                <a:schemeClr val="tx1"/>
              </a:solidFill>
            </a:endParaRPr>
          </a:p>
          <a:p>
            <a:pPr marL="457200" indent="-457200">
              <a:buFont typeface="Arial" panose="020B0604020202020204" pitchFamily="34" charset="0"/>
              <a:buChar char="•"/>
            </a:pPr>
            <a:r>
              <a:rPr lang="en-US" sz="2800" dirty="0">
                <a:solidFill>
                  <a:schemeClr val="tx1"/>
                </a:solidFill>
              </a:rPr>
              <a:t>Reproduce that in the leadership </a:t>
            </a:r>
            <a:r>
              <a:rPr lang="en-US" sz="2800" dirty="0" smtClean="0">
                <a:solidFill>
                  <a:schemeClr val="tx1"/>
                </a:solidFill>
              </a:rPr>
              <a:t>team.</a:t>
            </a:r>
            <a:endParaRPr lang="en-US" sz="2800" dirty="0">
              <a:solidFill>
                <a:schemeClr val="tx1"/>
              </a:solidFill>
            </a:endParaRPr>
          </a:p>
          <a:p>
            <a:pPr marL="457200" indent="-457200">
              <a:buFont typeface="Arial" panose="020B0604020202020204" pitchFamily="34" charset="0"/>
              <a:buChar char="•"/>
            </a:pPr>
            <a:r>
              <a:rPr lang="en-US" sz="2800" dirty="0">
                <a:solidFill>
                  <a:schemeClr val="tx1"/>
                </a:solidFill>
              </a:rPr>
              <a:t>Reproduce </a:t>
            </a:r>
            <a:r>
              <a:rPr lang="en-US" sz="2800" dirty="0" smtClean="0">
                <a:solidFill>
                  <a:schemeClr val="tx1"/>
                </a:solidFill>
              </a:rPr>
              <a:t>that </a:t>
            </a:r>
            <a:r>
              <a:rPr lang="en-US" sz="2800" dirty="0">
                <a:solidFill>
                  <a:schemeClr val="tx1"/>
                </a:solidFill>
              </a:rPr>
              <a:t>in every </a:t>
            </a:r>
            <a:r>
              <a:rPr lang="en-US" sz="2800" dirty="0" smtClean="0">
                <a:solidFill>
                  <a:schemeClr val="tx1"/>
                </a:solidFill>
              </a:rPr>
              <a:t>member.</a:t>
            </a:r>
            <a:endParaRPr lang="en-US" sz="2800" dirty="0">
              <a:solidFill>
                <a:schemeClr val="tx1"/>
              </a:solidFill>
            </a:endParaRPr>
          </a:p>
        </p:txBody>
      </p:sp>
    </p:spTree>
    <p:extLst>
      <p:ext uri="{BB962C8B-B14F-4D97-AF65-F5344CB8AC3E}">
        <p14:creationId xmlns:p14="http://schemas.microsoft.com/office/powerpoint/2010/main" val="3699824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4525" y="133671"/>
            <a:ext cx="8570617" cy="6562404"/>
          </a:xfrm>
          <a:prstGeom prst="rect">
            <a:avLst/>
          </a:prstGeom>
        </p:spPr>
      </p:pic>
    </p:spTree>
    <p:extLst>
      <p:ext uri="{BB962C8B-B14F-4D97-AF65-F5344CB8AC3E}">
        <p14:creationId xmlns:p14="http://schemas.microsoft.com/office/powerpoint/2010/main" val="19038203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800" dirty="0" smtClean="0"/>
              <a:t>The Call to Disciplemaking</a:t>
            </a:r>
            <a:endParaRPr lang="en-US" sz="4800" dirty="0"/>
          </a:p>
        </p:txBody>
      </p:sp>
      <p:sp>
        <p:nvSpPr>
          <p:cNvPr id="6" name="Text Placeholder 5"/>
          <p:cNvSpPr>
            <a:spLocks noGrp="1"/>
          </p:cNvSpPr>
          <p:nvPr>
            <p:ph type="body" idx="1"/>
          </p:nvPr>
        </p:nvSpPr>
        <p:spPr>
          <a:xfrm>
            <a:off x="831850" y="1787714"/>
            <a:ext cx="10659934" cy="4736653"/>
          </a:xfrm>
        </p:spPr>
        <p:txBody>
          <a:bodyPr>
            <a:noAutofit/>
          </a:bodyPr>
          <a:lstStyle/>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290398781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515600" cy="1096046"/>
          </a:xfrm>
        </p:spPr>
        <p:txBody>
          <a:bodyPr>
            <a:normAutofit/>
          </a:bodyPr>
          <a:lstStyle/>
          <a:p>
            <a:pPr algn="ctr"/>
            <a:r>
              <a:rPr lang="en-US" sz="4400" dirty="0" smtClean="0"/>
              <a:t>7 Steps Timeline</a:t>
            </a:r>
            <a:endParaRPr lang="en-US" sz="4400" dirty="0"/>
          </a:p>
        </p:txBody>
      </p:sp>
      <p:sp>
        <p:nvSpPr>
          <p:cNvPr id="6" name="Text Placeholder 5"/>
          <p:cNvSpPr>
            <a:spLocks noGrp="1"/>
          </p:cNvSpPr>
          <p:nvPr>
            <p:ph type="body" idx="1"/>
          </p:nvPr>
        </p:nvSpPr>
        <p:spPr>
          <a:xfrm>
            <a:off x="831850" y="1787715"/>
            <a:ext cx="10515600" cy="4301936"/>
          </a:xfrm>
        </p:spPr>
        <p:txBody>
          <a:bodyPr>
            <a:normAutofit/>
          </a:bodyPr>
          <a:lstStyle/>
          <a:p>
            <a:pPr marL="571500" indent="-571500">
              <a:buFont typeface="Arial" panose="020B0604020202020204" pitchFamily="34" charset="0"/>
              <a:buChar char="•"/>
            </a:pPr>
            <a:r>
              <a:rPr lang="en-US" sz="2800" dirty="0" smtClean="0">
                <a:solidFill>
                  <a:schemeClr val="tx1"/>
                </a:solidFill>
              </a:rPr>
              <a:t>Leadership Team </a:t>
            </a:r>
            <a:r>
              <a:rPr lang="en-US" sz="2800" dirty="0">
                <a:solidFill>
                  <a:schemeClr val="tx1"/>
                </a:solidFill>
              </a:rPr>
              <a:t>P</a:t>
            </a:r>
            <a:r>
              <a:rPr lang="en-US" sz="2800" dirty="0" smtClean="0">
                <a:solidFill>
                  <a:schemeClr val="tx1"/>
                </a:solidFill>
              </a:rPr>
              <a:t>ilot group: 3 months</a:t>
            </a:r>
          </a:p>
          <a:p>
            <a:pPr marL="571500" indent="-571500">
              <a:buFont typeface="Arial" panose="020B0604020202020204" pitchFamily="34" charset="0"/>
              <a:buChar char="•"/>
            </a:pPr>
            <a:r>
              <a:rPr lang="en-US" sz="2800" dirty="0" smtClean="0">
                <a:solidFill>
                  <a:schemeClr val="tx1"/>
                </a:solidFill>
              </a:rPr>
              <a:t>Prep to launch 2</a:t>
            </a:r>
            <a:r>
              <a:rPr lang="en-US" sz="2800" baseline="30000" dirty="0" smtClean="0">
                <a:solidFill>
                  <a:schemeClr val="tx1"/>
                </a:solidFill>
              </a:rPr>
              <a:t>nd</a:t>
            </a:r>
            <a:r>
              <a:rPr lang="en-US" sz="2800" dirty="0" smtClean="0">
                <a:solidFill>
                  <a:schemeClr val="tx1"/>
                </a:solidFill>
              </a:rPr>
              <a:t> Gen small groups: 1-2 months</a:t>
            </a:r>
          </a:p>
          <a:p>
            <a:pPr marL="571500" indent="-571500">
              <a:buFont typeface="Arial" panose="020B0604020202020204" pitchFamily="34" charset="0"/>
              <a:buChar char="•"/>
            </a:pPr>
            <a:r>
              <a:rPr lang="en-US" sz="2800" dirty="0" smtClean="0">
                <a:solidFill>
                  <a:schemeClr val="tx1"/>
                </a:solidFill>
              </a:rPr>
              <a:t>Launch and run </a:t>
            </a:r>
            <a:r>
              <a:rPr lang="en-US" sz="2800" dirty="0">
                <a:solidFill>
                  <a:schemeClr val="tx1"/>
                </a:solidFill>
              </a:rPr>
              <a:t>2</a:t>
            </a:r>
            <a:r>
              <a:rPr lang="en-US" sz="2800" baseline="30000" dirty="0">
                <a:solidFill>
                  <a:schemeClr val="tx1"/>
                </a:solidFill>
              </a:rPr>
              <a:t>nd</a:t>
            </a:r>
            <a:r>
              <a:rPr lang="en-US" sz="2800" dirty="0">
                <a:solidFill>
                  <a:schemeClr val="tx1"/>
                </a:solidFill>
              </a:rPr>
              <a:t> Gen small </a:t>
            </a:r>
            <a:r>
              <a:rPr lang="en-US" sz="2800" dirty="0" smtClean="0">
                <a:solidFill>
                  <a:schemeClr val="tx1"/>
                </a:solidFill>
              </a:rPr>
              <a:t>groups: 6-9 months</a:t>
            </a:r>
          </a:p>
          <a:p>
            <a:pPr marL="571500" indent="-571500">
              <a:buFont typeface="Arial" panose="020B0604020202020204" pitchFamily="34" charset="0"/>
              <a:buChar char="•"/>
            </a:pPr>
            <a:r>
              <a:rPr lang="en-US" sz="2800" dirty="0" smtClean="0">
                <a:solidFill>
                  <a:schemeClr val="tx1"/>
                </a:solidFill>
              </a:rPr>
              <a:t>Prepare to multiply small groups: 1-2 months</a:t>
            </a:r>
          </a:p>
          <a:p>
            <a:pPr marL="571500" indent="-571500">
              <a:buFont typeface="Arial" panose="020B0604020202020204" pitchFamily="34" charset="0"/>
              <a:buChar char="•"/>
            </a:pPr>
            <a:r>
              <a:rPr lang="en-US" sz="2800" dirty="0" smtClean="0">
                <a:solidFill>
                  <a:schemeClr val="tx1"/>
                </a:solidFill>
              </a:rPr>
              <a:t>Launch and run 3</a:t>
            </a:r>
            <a:r>
              <a:rPr lang="en-US" sz="2800" baseline="30000" dirty="0" smtClean="0">
                <a:solidFill>
                  <a:schemeClr val="tx1"/>
                </a:solidFill>
              </a:rPr>
              <a:t>rd</a:t>
            </a:r>
            <a:r>
              <a:rPr lang="en-US" sz="2800" dirty="0" smtClean="0">
                <a:solidFill>
                  <a:schemeClr val="tx1"/>
                </a:solidFill>
              </a:rPr>
              <a:t> Gen </a:t>
            </a:r>
            <a:r>
              <a:rPr lang="en-US" sz="2800" dirty="0">
                <a:solidFill>
                  <a:schemeClr val="tx1"/>
                </a:solidFill>
              </a:rPr>
              <a:t>small </a:t>
            </a:r>
            <a:r>
              <a:rPr lang="en-US" sz="2800" dirty="0" smtClean="0">
                <a:solidFill>
                  <a:schemeClr val="tx1"/>
                </a:solidFill>
              </a:rPr>
              <a:t>groups: 6-9 months</a:t>
            </a:r>
          </a:p>
          <a:p>
            <a:pPr marL="571500" indent="-571500">
              <a:buFont typeface="Arial" panose="020B0604020202020204" pitchFamily="34" charset="0"/>
              <a:buChar char="•"/>
            </a:pPr>
            <a:r>
              <a:rPr lang="en-US" sz="2800" dirty="0" smtClean="0">
                <a:solidFill>
                  <a:schemeClr val="tx1"/>
                </a:solidFill>
              </a:rPr>
              <a:t>Ongoing relational evangelism, special events, etc.</a:t>
            </a:r>
          </a:p>
          <a:p>
            <a:pPr marL="571500" indent="-571500">
              <a:buFont typeface="Arial" panose="020B0604020202020204" pitchFamily="34" charset="0"/>
              <a:buChar char="•"/>
            </a:pPr>
            <a:r>
              <a:rPr lang="en-US" sz="2800" dirty="0" smtClean="0">
                <a:solidFill>
                  <a:schemeClr val="tx1"/>
                </a:solidFill>
              </a:rPr>
              <a:t>Ongoing development of Sun service, departments, facilities, ministries, programs, marketplace ministry and missions</a:t>
            </a:r>
          </a:p>
        </p:txBody>
      </p:sp>
    </p:spTree>
    <p:extLst>
      <p:ext uri="{BB962C8B-B14F-4D97-AF65-F5344CB8AC3E}">
        <p14:creationId xmlns:p14="http://schemas.microsoft.com/office/powerpoint/2010/main" val="266505224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515600" cy="1096046"/>
          </a:xfrm>
        </p:spPr>
        <p:txBody>
          <a:bodyPr>
            <a:normAutofit/>
          </a:bodyPr>
          <a:lstStyle/>
          <a:p>
            <a:pPr algn="ctr"/>
            <a:r>
              <a:rPr lang="en-US" sz="4400" dirty="0" smtClean="0"/>
              <a:t>The Boot Camp</a:t>
            </a:r>
            <a:endParaRPr lang="en-US" sz="4400" dirty="0"/>
          </a:p>
        </p:txBody>
      </p:sp>
      <p:sp>
        <p:nvSpPr>
          <p:cNvPr id="6" name="Text Placeholder 5"/>
          <p:cNvSpPr>
            <a:spLocks noGrp="1"/>
          </p:cNvSpPr>
          <p:nvPr>
            <p:ph type="body" idx="1"/>
          </p:nvPr>
        </p:nvSpPr>
        <p:spPr>
          <a:xfrm>
            <a:off x="831850" y="1787715"/>
            <a:ext cx="10515600" cy="4301936"/>
          </a:xfrm>
        </p:spPr>
        <p:txBody>
          <a:bodyPr>
            <a:normAutofit/>
          </a:bodyPr>
          <a:lstStyle/>
          <a:p>
            <a:pPr marL="571500" indent="-571500">
              <a:buFont typeface="Arial" panose="020B0604020202020204" pitchFamily="34" charset="0"/>
              <a:buChar char="•"/>
            </a:pPr>
            <a:r>
              <a:rPr lang="en-US" sz="2800" dirty="0" smtClean="0">
                <a:solidFill>
                  <a:schemeClr val="tx1"/>
                </a:solidFill>
              </a:rPr>
              <a:t>You start with  with the </a:t>
            </a:r>
            <a:r>
              <a:rPr lang="en-US" sz="2800" b="1" i="1" dirty="0" smtClean="0">
                <a:solidFill>
                  <a:schemeClr val="tx1"/>
                </a:solidFill>
              </a:rPr>
              <a:t>Church Multiplier Boot Camp</a:t>
            </a:r>
            <a:r>
              <a:rPr lang="en-US" sz="2800" dirty="0" smtClean="0">
                <a:solidFill>
                  <a:schemeClr val="tx1"/>
                </a:solidFill>
              </a:rPr>
              <a:t>. It is the introduction to the </a:t>
            </a:r>
            <a:r>
              <a:rPr lang="en-US" sz="2800" dirty="0">
                <a:solidFill>
                  <a:schemeClr val="tx1"/>
                </a:solidFill>
              </a:rPr>
              <a:t>7</a:t>
            </a:r>
            <a:r>
              <a:rPr lang="en-US" sz="2800" dirty="0" smtClean="0">
                <a:solidFill>
                  <a:schemeClr val="tx1"/>
                </a:solidFill>
              </a:rPr>
              <a:t> Steps and contains the most essential concepts, models, and best practices.</a:t>
            </a:r>
          </a:p>
          <a:p>
            <a:pPr marL="571500" indent="-571500">
              <a:buFont typeface="Arial" panose="020B0604020202020204" pitchFamily="34" charset="0"/>
              <a:buChar char="•"/>
            </a:pPr>
            <a:r>
              <a:rPr lang="en-US" sz="2800" dirty="0" smtClean="0">
                <a:solidFill>
                  <a:schemeClr val="tx1"/>
                </a:solidFill>
              </a:rPr>
              <a:t>The goal is to give </a:t>
            </a:r>
            <a:r>
              <a:rPr lang="en-US" sz="2800" dirty="0">
                <a:solidFill>
                  <a:schemeClr val="tx1"/>
                </a:solidFill>
              </a:rPr>
              <a:t>the </a:t>
            </a:r>
            <a:r>
              <a:rPr lang="en-US" sz="2800" dirty="0" smtClean="0">
                <a:solidFill>
                  <a:schemeClr val="tx1"/>
                </a:solidFill>
              </a:rPr>
              <a:t>senior pastor a </a:t>
            </a:r>
            <a:r>
              <a:rPr lang="en-US" sz="2800" b="1" dirty="0" smtClean="0">
                <a:solidFill>
                  <a:schemeClr val="tx1"/>
                </a:solidFill>
              </a:rPr>
              <a:t>proven process and a 7 step plan </a:t>
            </a:r>
            <a:r>
              <a:rPr lang="en-US" sz="2800" dirty="0" smtClean="0">
                <a:solidFill>
                  <a:schemeClr val="tx1"/>
                </a:solidFill>
              </a:rPr>
              <a:t>to </a:t>
            </a:r>
            <a:r>
              <a:rPr lang="en-US" sz="2800" dirty="0">
                <a:solidFill>
                  <a:schemeClr val="tx1"/>
                </a:solidFill>
              </a:rPr>
              <a:t>follow that builds a developmental </a:t>
            </a:r>
            <a:r>
              <a:rPr lang="en-US" sz="2800" dirty="0" smtClean="0">
                <a:solidFill>
                  <a:schemeClr val="tx1"/>
                </a:solidFill>
              </a:rPr>
              <a:t>culture so </a:t>
            </a:r>
            <a:r>
              <a:rPr lang="en-US" sz="2800" dirty="0">
                <a:solidFill>
                  <a:schemeClr val="tx1"/>
                </a:solidFill>
              </a:rPr>
              <a:t>that every person in the church becomes a </a:t>
            </a:r>
            <a:r>
              <a:rPr lang="en-US" sz="2800" dirty="0" smtClean="0">
                <a:solidFill>
                  <a:schemeClr val="tx1"/>
                </a:solidFill>
              </a:rPr>
              <a:t>healthy disciple </a:t>
            </a:r>
            <a:r>
              <a:rPr lang="en-US" sz="2800" dirty="0">
                <a:solidFill>
                  <a:schemeClr val="tx1"/>
                </a:solidFill>
              </a:rPr>
              <a:t>who reproduces. </a:t>
            </a:r>
            <a:endParaRPr lang="en-US" sz="2800" dirty="0" smtClean="0">
              <a:solidFill>
                <a:schemeClr val="tx1"/>
              </a:solidFill>
            </a:endParaRPr>
          </a:p>
          <a:p>
            <a:pPr marL="571500" indent="-571500">
              <a:buFont typeface="Arial" panose="020B0604020202020204" pitchFamily="34" charset="0"/>
              <a:buChar char="•"/>
            </a:pPr>
            <a:r>
              <a:rPr lang="en-US" sz="2800" dirty="0" smtClean="0">
                <a:solidFill>
                  <a:schemeClr val="tx1"/>
                </a:solidFill>
              </a:rPr>
              <a:t>The </a:t>
            </a:r>
            <a:r>
              <a:rPr lang="en-US" sz="2800" b="1" i="1" dirty="0" smtClean="0">
                <a:solidFill>
                  <a:schemeClr val="tx1"/>
                </a:solidFill>
              </a:rPr>
              <a:t>Live Boot Camp </a:t>
            </a:r>
            <a:r>
              <a:rPr lang="en-US" sz="2800" dirty="0" smtClean="0">
                <a:solidFill>
                  <a:schemeClr val="tx1"/>
                </a:solidFill>
              </a:rPr>
              <a:t>is an eight-week experience that will transform the way you lead and the way you “do” church.</a:t>
            </a:r>
          </a:p>
        </p:txBody>
      </p:sp>
    </p:spTree>
    <p:extLst>
      <p:ext uri="{BB962C8B-B14F-4D97-AF65-F5344CB8AC3E}">
        <p14:creationId xmlns:p14="http://schemas.microsoft.com/office/powerpoint/2010/main" val="369455471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515600" cy="1096046"/>
          </a:xfrm>
        </p:spPr>
        <p:txBody>
          <a:bodyPr>
            <a:normAutofit/>
          </a:bodyPr>
          <a:lstStyle/>
          <a:p>
            <a:pPr algn="ctr"/>
            <a:r>
              <a:rPr lang="en-US" sz="4400" dirty="0" smtClean="0"/>
              <a:t>Live Boot Camp Includes</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a:solidFill>
                  <a:schemeClr val="tx1"/>
                </a:solidFill>
              </a:rPr>
              <a:t>This is </a:t>
            </a:r>
            <a:r>
              <a:rPr lang="en-US" b="1" dirty="0" smtClean="0">
                <a:solidFill>
                  <a:schemeClr val="tx1"/>
                </a:solidFill>
              </a:rPr>
              <a:t>the best of the best of our material and training!</a:t>
            </a:r>
            <a:endParaRPr lang="en-US" dirty="0" smtClean="0">
              <a:solidFill>
                <a:schemeClr val="tx1"/>
              </a:solidFill>
            </a:endParaRPr>
          </a:p>
          <a:p>
            <a:pPr marL="228600" indent="-228600">
              <a:buFont typeface="Arial" panose="020B0604020202020204" pitchFamily="34" charset="0"/>
              <a:buChar char="•"/>
            </a:pPr>
            <a:r>
              <a:rPr lang="en-US" dirty="0">
                <a:solidFill>
                  <a:schemeClr val="tx1"/>
                </a:solidFill>
              </a:rPr>
              <a:t>8</a:t>
            </a:r>
            <a:r>
              <a:rPr lang="en-US" dirty="0" smtClean="0">
                <a:solidFill>
                  <a:schemeClr val="tx1"/>
                </a:solidFill>
              </a:rPr>
              <a:t> weeks with a one-hour live online coaching call each week on Zoom.</a:t>
            </a:r>
          </a:p>
          <a:p>
            <a:pPr marL="228600" indent="-228600">
              <a:buFont typeface="Arial" panose="020B0604020202020204" pitchFamily="34" charset="0"/>
              <a:buChar char="•"/>
            </a:pPr>
            <a:r>
              <a:rPr lang="en-US" dirty="0" smtClean="0">
                <a:solidFill>
                  <a:schemeClr val="tx1"/>
                </a:solidFill>
              </a:rPr>
              <a:t>Online Road Map with 8 modules with all assignments and schedule.</a:t>
            </a:r>
          </a:p>
          <a:p>
            <a:pPr marL="228600" indent="-228600">
              <a:buFont typeface="Arial" panose="020B0604020202020204" pitchFamily="34" charset="0"/>
              <a:buChar char="•"/>
            </a:pPr>
            <a:r>
              <a:rPr lang="en-US" dirty="0" smtClean="0">
                <a:solidFill>
                  <a:schemeClr val="tx1"/>
                </a:solidFill>
              </a:rPr>
              <a:t>4 Video courses.</a:t>
            </a:r>
          </a:p>
          <a:p>
            <a:pPr marL="228600" indent="-228600">
              <a:buFont typeface="Arial" panose="020B0604020202020204" pitchFamily="34" charset="0"/>
              <a:buChar char="•"/>
            </a:pPr>
            <a:r>
              <a:rPr lang="en-US" dirty="0" smtClean="0">
                <a:solidFill>
                  <a:schemeClr val="tx1"/>
                </a:solidFill>
              </a:rPr>
              <a:t>Complete </a:t>
            </a:r>
            <a:r>
              <a:rPr lang="en-US" i="1" dirty="0" smtClean="0">
                <a:solidFill>
                  <a:schemeClr val="tx1"/>
                </a:solidFill>
              </a:rPr>
              <a:t>Destiny Finder Small Group Program</a:t>
            </a:r>
            <a:r>
              <a:rPr lang="en-US" dirty="0" smtClean="0">
                <a:solidFill>
                  <a:schemeClr val="tx1"/>
                </a:solidFill>
              </a:rPr>
              <a:t>: </a:t>
            </a:r>
            <a:r>
              <a:rPr lang="en-US" i="1" dirty="0" smtClean="0">
                <a:solidFill>
                  <a:schemeClr val="tx1"/>
                </a:solidFill>
              </a:rPr>
              <a:t>Journey Guide </a:t>
            </a:r>
            <a:r>
              <a:rPr lang="en-US" dirty="0" smtClean="0">
                <a:solidFill>
                  <a:schemeClr val="tx1"/>
                </a:solidFill>
              </a:rPr>
              <a:t>online </a:t>
            </a:r>
            <a:r>
              <a:rPr lang="en-US" dirty="0" smtClean="0">
                <a:solidFill>
                  <a:schemeClr val="tx1"/>
                </a:solidFill>
              </a:rPr>
              <a:t>tool, 8 Videos, </a:t>
            </a:r>
            <a:r>
              <a:rPr lang="en-US" dirty="0">
                <a:solidFill>
                  <a:schemeClr val="tx1"/>
                </a:solidFill>
              </a:rPr>
              <a:t>L</a:t>
            </a:r>
            <a:r>
              <a:rPr lang="en-US" dirty="0" smtClean="0">
                <a:solidFill>
                  <a:schemeClr val="tx1"/>
                </a:solidFill>
              </a:rPr>
              <a:t>eader Guide, Workbook, </a:t>
            </a:r>
            <a:r>
              <a:rPr lang="en-US" dirty="0">
                <a:solidFill>
                  <a:schemeClr val="tx1"/>
                </a:solidFill>
              </a:rPr>
              <a:t>E</a:t>
            </a:r>
            <a:r>
              <a:rPr lang="en-US" dirty="0" smtClean="0">
                <a:solidFill>
                  <a:schemeClr val="tx1"/>
                </a:solidFill>
              </a:rPr>
              <a:t>mail templates, Flyer, Handout, more.</a:t>
            </a:r>
          </a:p>
          <a:p>
            <a:pPr marL="228600" indent="-228600">
              <a:buFont typeface="Arial" panose="020B0604020202020204" pitchFamily="34" charset="0"/>
              <a:buChar char="•"/>
            </a:pPr>
            <a:r>
              <a:rPr lang="en-US" i="1" dirty="0" smtClean="0">
                <a:solidFill>
                  <a:schemeClr val="tx1"/>
                </a:solidFill>
              </a:rPr>
              <a:t>Small Group Leader Training Course</a:t>
            </a:r>
            <a:r>
              <a:rPr lang="en-US" dirty="0" smtClean="0">
                <a:solidFill>
                  <a:schemeClr val="tx1"/>
                </a:solidFill>
              </a:rPr>
              <a:t>: Four 1-hr videos, manual.</a:t>
            </a:r>
          </a:p>
          <a:p>
            <a:pPr marL="228600" indent="-228600">
              <a:buFont typeface="Arial" panose="020B0604020202020204" pitchFamily="34" charset="0"/>
              <a:buChar char="•"/>
            </a:pPr>
            <a:r>
              <a:rPr lang="en-US" dirty="0" smtClean="0">
                <a:solidFill>
                  <a:schemeClr val="tx1"/>
                </a:solidFill>
              </a:rPr>
              <a:t>24 month Action Plan.</a:t>
            </a:r>
          </a:p>
          <a:p>
            <a:pPr marL="228600" indent="-228600">
              <a:buFont typeface="Arial" panose="020B0604020202020204" pitchFamily="34" charset="0"/>
              <a:buChar char="•"/>
            </a:pPr>
            <a:r>
              <a:rPr lang="en-US" dirty="0" smtClean="0">
                <a:solidFill>
                  <a:schemeClr val="tx1"/>
                </a:solidFill>
              </a:rPr>
              <a:t>Live coaching during the online class each week.</a:t>
            </a:r>
          </a:p>
          <a:p>
            <a:pPr marL="228600" indent="-228600">
              <a:buFont typeface="Arial" panose="020B0604020202020204" pitchFamily="34" charset="0"/>
              <a:buChar char="•"/>
            </a:pPr>
            <a:r>
              <a:rPr lang="en-US" dirty="0" smtClean="0">
                <a:solidFill>
                  <a:schemeClr val="tx1"/>
                </a:solidFill>
              </a:rPr>
              <a:t>Max Membership for </a:t>
            </a:r>
            <a:r>
              <a:rPr lang="en-US" dirty="0" smtClean="0">
                <a:solidFill>
                  <a:schemeClr val="tx1"/>
                </a:solidFill>
              </a:rPr>
              <a:t>three </a:t>
            </a:r>
            <a:r>
              <a:rPr lang="en-US" dirty="0" smtClean="0">
                <a:solidFill>
                  <a:schemeClr val="tx1"/>
                </a:solidFill>
              </a:rPr>
              <a:t>months, which gives access to EVERYTHING on the PastorsCoach.com </a:t>
            </a:r>
            <a:r>
              <a:rPr lang="en-US" dirty="0" smtClean="0">
                <a:solidFill>
                  <a:schemeClr val="tx1"/>
                </a:solidFill>
              </a:rPr>
              <a:t>website for three months.</a:t>
            </a:r>
            <a:endParaRPr lang="en-US" dirty="0" smtClean="0">
              <a:solidFill>
                <a:schemeClr val="tx1"/>
              </a:solidFill>
            </a:endParaRPr>
          </a:p>
        </p:txBody>
      </p:sp>
    </p:spTree>
    <p:extLst>
      <p:ext uri="{BB962C8B-B14F-4D97-AF65-F5344CB8AC3E}">
        <p14:creationId xmlns:p14="http://schemas.microsoft.com/office/powerpoint/2010/main" val="317518207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515600" cy="1096046"/>
          </a:xfrm>
        </p:spPr>
        <p:txBody>
          <a:bodyPr>
            <a:normAutofit/>
          </a:bodyPr>
          <a:lstStyle/>
          <a:p>
            <a:pPr algn="ctr"/>
            <a:r>
              <a:rPr lang="en-US" sz="4400" dirty="0" smtClean="0"/>
              <a:t>Boot Camp Class Topics</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smtClean="0">
                <a:solidFill>
                  <a:schemeClr val="tx1"/>
                </a:solidFill>
              </a:rPr>
              <a:t>Teaching that’s spiritual, strategic, biblical AND practical</a:t>
            </a:r>
            <a:endParaRPr lang="en-US" dirty="0" smtClean="0">
              <a:solidFill>
                <a:schemeClr val="tx1"/>
              </a:solidFill>
            </a:endParaRPr>
          </a:p>
          <a:p>
            <a:pPr marL="228600" indent="-228600">
              <a:buFont typeface="Arial" panose="020B0604020202020204" pitchFamily="34" charset="0"/>
              <a:buChar char="•"/>
            </a:pPr>
            <a:r>
              <a:rPr lang="en-US" dirty="0" smtClean="0">
                <a:solidFill>
                  <a:schemeClr val="tx1"/>
                </a:solidFill>
              </a:rPr>
              <a:t>Shifting from pastoral to apostolic</a:t>
            </a:r>
          </a:p>
          <a:p>
            <a:pPr marL="228600" indent="-228600">
              <a:buFont typeface="Arial" panose="020B0604020202020204" pitchFamily="34" charset="0"/>
              <a:buChar char="•"/>
            </a:pPr>
            <a:r>
              <a:rPr lang="en-US" dirty="0" smtClean="0">
                <a:solidFill>
                  <a:schemeClr val="tx1"/>
                </a:solidFill>
              </a:rPr>
              <a:t>Doing church as a spiritual family </a:t>
            </a:r>
          </a:p>
          <a:p>
            <a:pPr marL="228600" indent="-228600">
              <a:buFont typeface="Arial" panose="020B0604020202020204" pitchFamily="34" charset="0"/>
              <a:buChar char="•"/>
            </a:pPr>
            <a:r>
              <a:rPr lang="en-US" dirty="0" smtClean="0">
                <a:solidFill>
                  <a:schemeClr val="tx1"/>
                </a:solidFill>
              </a:rPr>
              <a:t>Creating a dynamic church culture</a:t>
            </a:r>
          </a:p>
          <a:p>
            <a:pPr marL="228600" indent="-228600">
              <a:buFont typeface="Arial" panose="020B0604020202020204" pitchFamily="34" charset="0"/>
              <a:buChar char="•"/>
            </a:pPr>
            <a:r>
              <a:rPr lang="en-US" dirty="0" smtClean="0">
                <a:solidFill>
                  <a:schemeClr val="tx1"/>
                </a:solidFill>
              </a:rPr>
              <a:t>Using Destiny Finder to discover one’s destiny and calling</a:t>
            </a:r>
          </a:p>
          <a:p>
            <a:pPr marL="228600" indent="-228600">
              <a:buFont typeface="Arial" panose="020B0604020202020204" pitchFamily="34" charset="0"/>
              <a:buChar char="•"/>
            </a:pPr>
            <a:r>
              <a:rPr lang="en-US" dirty="0" smtClean="0">
                <a:solidFill>
                  <a:schemeClr val="tx1"/>
                </a:solidFill>
              </a:rPr>
              <a:t>Developing your core </a:t>
            </a:r>
            <a:r>
              <a:rPr lang="en-US" dirty="0">
                <a:solidFill>
                  <a:schemeClr val="tx1"/>
                </a:solidFill>
              </a:rPr>
              <a:t>t</a:t>
            </a:r>
            <a:r>
              <a:rPr lang="en-US" dirty="0" smtClean="0">
                <a:solidFill>
                  <a:schemeClr val="tx1"/>
                </a:solidFill>
              </a:rPr>
              <a:t>eam</a:t>
            </a:r>
          </a:p>
          <a:p>
            <a:pPr marL="228600" indent="-228600">
              <a:buFont typeface="Arial" panose="020B0604020202020204" pitchFamily="34" charset="0"/>
              <a:buChar char="•"/>
            </a:pPr>
            <a:r>
              <a:rPr lang="en-US" dirty="0" smtClean="0">
                <a:solidFill>
                  <a:schemeClr val="tx1"/>
                </a:solidFill>
              </a:rPr>
              <a:t>Launching small </a:t>
            </a:r>
            <a:r>
              <a:rPr lang="en-US" dirty="0">
                <a:solidFill>
                  <a:schemeClr val="tx1"/>
                </a:solidFill>
              </a:rPr>
              <a:t>g</a:t>
            </a:r>
            <a:r>
              <a:rPr lang="en-US" dirty="0" smtClean="0">
                <a:solidFill>
                  <a:schemeClr val="tx1"/>
                </a:solidFill>
              </a:rPr>
              <a:t>roups that develop people</a:t>
            </a:r>
          </a:p>
          <a:p>
            <a:pPr marL="228600" indent="-228600">
              <a:buFont typeface="Arial" panose="020B0604020202020204" pitchFamily="34" charset="0"/>
              <a:buChar char="•"/>
            </a:pPr>
            <a:r>
              <a:rPr lang="en-US" dirty="0" smtClean="0">
                <a:solidFill>
                  <a:schemeClr val="tx1"/>
                </a:solidFill>
              </a:rPr>
              <a:t>Reaching new people – achieving 50% yearly growth</a:t>
            </a:r>
          </a:p>
          <a:p>
            <a:pPr marL="228600" indent="-228600">
              <a:buFont typeface="Arial" panose="020B0604020202020204" pitchFamily="34" charset="0"/>
              <a:buChar char="•"/>
            </a:pPr>
            <a:r>
              <a:rPr lang="en-US" dirty="0" smtClean="0">
                <a:solidFill>
                  <a:schemeClr val="tx1"/>
                </a:solidFill>
              </a:rPr>
              <a:t>Multiplying groups</a:t>
            </a:r>
          </a:p>
          <a:p>
            <a:pPr marL="228600" indent="-228600">
              <a:buFont typeface="Arial" panose="020B0604020202020204" pitchFamily="34" charset="0"/>
              <a:buChar char="•"/>
            </a:pPr>
            <a:r>
              <a:rPr lang="en-US" dirty="0" smtClean="0">
                <a:solidFill>
                  <a:schemeClr val="tx1"/>
                </a:solidFill>
              </a:rPr>
              <a:t>Multiplying church: leaders, ministries, facilities, missions</a:t>
            </a:r>
          </a:p>
          <a:p>
            <a:pPr marL="228600" indent="-228600">
              <a:buFont typeface="Arial" panose="020B0604020202020204" pitchFamily="34" charset="0"/>
              <a:buChar char="•"/>
            </a:pPr>
            <a:r>
              <a:rPr lang="en-US" dirty="0" smtClean="0">
                <a:solidFill>
                  <a:schemeClr val="tx1"/>
                </a:solidFill>
              </a:rPr>
              <a:t>Implementation</a:t>
            </a:r>
          </a:p>
        </p:txBody>
      </p:sp>
    </p:spTree>
    <p:extLst>
      <p:ext uri="{BB962C8B-B14F-4D97-AF65-F5344CB8AC3E}">
        <p14:creationId xmlns:p14="http://schemas.microsoft.com/office/powerpoint/2010/main" val="418525518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515600" cy="1096046"/>
          </a:xfrm>
        </p:spPr>
        <p:txBody>
          <a:bodyPr>
            <a:normAutofit/>
          </a:bodyPr>
          <a:lstStyle/>
          <a:p>
            <a:pPr algn="ctr"/>
            <a:r>
              <a:rPr lang="en-US" sz="4400" dirty="0" smtClean="0"/>
              <a:t>Live Boot Camp Starts </a:t>
            </a:r>
            <a:r>
              <a:rPr lang="en-US" sz="4400" dirty="0" smtClean="0"/>
              <a:t>Oct 13/14</a:t>
            </a:r>
            <a:endParaRPr lang="en-US" sz="4400" dirty="0"/>
          </a:p>
        </p:txBody>
      </p:sp>
      <p:sp>
        <p:nvSpPr>
          <p:cNvPr id="6" name="Text Placeholder 5"/>
          <p:cNvSpPr>
            <a:spLocks noGrp="1"/>
          </p:cNvSpPr>
          <p:nvPr>
            <p:ph type="body" idx="1"/>
          </p:nvPr>
        </p:nvSpPr>
        <p:spPr>
          <a:xfrm>
            <a:off x="831850" y="1787715"/>
            <a:ext cx="10515600" cy="4301936"/>
          </a:xfrm>
        </p:spPr>
        <p:txBody>
          <a:bodyPr>
            <a:normAutofit/>
          </a:bodyPr>
          <a:lstStyle/>
          <a:p>
            <a:r>
              <a:rPr lang="en-US" sz="2800" dirty="0" smtClean="0">
                <a:solidFill>
                  <a:schemeClr val="tx1"/>
                </a:solidFill>
              </a:rPr>
              <a:t>This is an amazing 8-week training experience.</a:t>
            </a:r>
          </a:p>
          <a:p>
            <a:r>
              <a:rPr lang="en-US" sz="2800" dirty="0" smtClean="0">
                <a:solidFill>
                  <a:schemeClr val="tx1"/>
                </a:solidFill>
              </a:rPr>
              <a:t>Live Boot Camp Cohorts:</a:t>
            </a:r>
          </a:p>
          <a:p>
            <a:pPr marL="571500" indent="-571500">
              <a:buFont typeface="Arial" panose="020B0604020202020204" pitchFamily="34" charset="0"/>
              <a:buChar char="•"/>
            </a:pPr>
            <a:r>
              <a:rPr lang="en-US" sz="2800" dirty="0" smtClean="0">
                <a:solidFill>
                  <a:schemeClr val="tx1"/>
                </a:solidFill>
              </a:rPr>
              <a:t>Wed </a:t>
            </a:r>
            <a:r>
              <a:rPr lang="en-US" sz="2800" dirty="0" smtClean="0">
                <a:solidFill>
                  <a:schemeClr val="tx1"/>
                </a:solidFill>
              </a:rPr>
              <a:t>Oct 13 – Dec 8 </a:t>
            </a:r>
            <a:r>
              <a:rPr lang="en-US" sz="2800" dirty="0" smtClean="0">
                <a:solidFill>
                  <a:schemeClr val="tx1"/>
                </a:solidFill>
              </a:rPr>
              <a:t>from </a:t>
            </a:r>
            <a:r>
              <a:rPr lang="en-US" sz="2800" dirty="0" smtClean="0">
                <a:solidFill>
                  <a:schemeClr val="tx1"/>
                </a:solidFill>
              </a:rPr>
              <a:t>4-5:30 </a:t>
            </a:r>
            <a:r>
              <a:rPr lang="en-US" sz="2800" dirty="0" smtClean="0">
                <a:solidFill>
                  <a:schemeClr val="tx1"/>
                </a:solidFill>
              </a:rPr>
              <a:t>PM </a:t>
            </a:r>
            <a:r>
              <a:rPr lang="en-US" sz="2800" dirty="0" smtClean="0">
                <a:solidFill>
                  <a:schemeClr val="tx1"/>
                </a:solidFill>
              </a:rPr>
              <a:t>Pacific</a:t>
            </a:r>
            <a:endParaRPr lang="en-US" sz="2800" dirty="0">
              <a:solidFill>
                <a:schemeClr val="tx1"/>
              </a:solidFill>
            </a:endParaRPr>
          </a:p>
          <a:p>
            <a:pPr marL="571500" indent="-571500">
              <a:buFont typeface="Arial" panose="020B0604020202020204" pitchFamily="34" charset="0"/>
              <a:buChar char="•"/>
            </a:pPr>
            <a:r>
              <a:rPr lang="en-US" sz="2800" dirty="0" err="1" smtClean="0">
                <a:solidFill>
                  <a:schemeClr val="tx1"/>
                </a:solidFill>
              </a:rPr>
              <a:t>Thur</a:t>
            </a:r>
            <a:r>
              <a:rPr lang="en-US" sz="2800" dirty="0" smtClean="0">
                <a:solidFill>
                  <a:schemeClr val="tx1"/>
                </a:solidFill>
              </a:rPr>
              <a:t> </a:t>
            </a:r>
            <a:r>
              <a:rPr lang="en-US" sz="2800" dirty="0" smtClean="0">
                <a:solidFill>
                  <a:schemeClr val="tx1"/>
                </a:solidFill>
              </a:rPr>
              <a:t>Oct 14 – Dec 9 </a:t>
            </a:r>
            <a:r>
              <a:rPr lang="en-US" sz="2800" dirty="0" smtClean="0">
                <a:solidFill>
                  <a:schemeClr val="tx1"/>
                </a:solidFill>
              </a:rPr>
              <a:t>from </a:t>
            </a:r>
            <a:r>
              <a:rPr lang="en-US" sz="2800" dirty="0" smtClean="0">
                <a:solidFill>
                  <a:schemeClr val="tx1"/>
                </a:solidFill>
              </a:rPr>
              <a:t>9-10:30 </a:t>
            </a:r>
            <a:r>
              <a:rPr lang="en-US" sz="2800" smtClean="0">
                <a:solidFill>
                  <a:schemeClr val="tx1"/>
                </a:solidFill>
              </a:rPr>
              <a:t>AM </a:t>
            </a:r>
            <a:r>
              <a:rPr lang="en-US" sz="2800" smtClean="0">
                <a:solidFill>
                  <a:schemeClr val="tx1"/>
                </a:solidFill>
              </a:rPr>
              <a:t>Pacific</a:t>
            </a:r>
            <a:endParaRPr lang="en-US" sz="2800" dirty="0" smtClean="0">
              <a:solidFill>
                <a:schemeClr val="tx1"/>
              </a:solidFill>
            </a:endParaRPr>
          </a:p>
          <a:p>
            <a:pPr marL="571500" indent="-571500">
              <a:buFont typeface="Arial" panose="020B0604020202020204" pitchFamily="34" charset="0"/>
              <a:buChar char="•"/>
            </a:pPr>
            <a:endParaRPr lang="en-US" sz="2800" dirty="0" smtClean="0">
              <a:solidFill>
                <a:schemeClr val="tx1"/>
              </a:solidFill>
            </a:endParaRPr>
          </a:p>
          <a:p>
            <a:r>
              <a:rPr lang="en-US" sz="2800" i="1" dirty="0" smtClean="0">
                <a:solidFill>
                  <a:schemeClr val="tx1"/>
                </a:solidFill>
              </a:rPr>
              <a:t>Free first session – check it out!</a:t>
            </a:r>
          </a:p>
          <a:p>
            <a:pPr marL="571500" indent="-571500">
              <a:buFont typeface="Arial" panose="020B0604020202020204" pitchFamily="34" charset="0"/>
              <a:buChar char="•"/>
            </a:pPr>
            <a:endParaRPr lang="en-US" sz="2800" dirty="0">
              <a:solidFill>
                <a:schemeClr val="tx1"/>
              </a:solidFill>
            </a:endParaRPr>
          </a:p>
          <a:p>
            <a:pPr marL="571500" indent="-571500">
              <a:buFont typeface="Arial" panose="020B0604020202020204" pitchFamily="34" charset="0"/>
              <a:buChar char="•"/>
            </a:pPr>
            <a:r>
              <a:rPr lang="en-US" sz="2800" dirty="0" smtClean="0">
                <a:solidFill>
                  <a:schemeClr val="tx1"/>
                </a:solidFill>
              </a:rPr>
              <a:t>More info and sign up: </a:t>
            </a:r>
            <a:r>
              <a:rPr lang="en-US" sz="2800" dirty="0" smtClean="0">
                <a:solidFill>
                  <a:schemeClr val="tx1"/>
                </a:solidFill>
                <a:hlinkClick r:id="rId3"/>
              </a:rPr>
              <a:t>https://pastorscoach.com/</a:t>
            </a:r>
            <a:endParaRPr lang="en-US" sz="2800" dirty="0" smtClean="0">
              <a:solidFill>
                <a:schemeClr val="tx1"/>
              </a:solidFill>
            </a:endParaRPr>
          </a:p>
        </p:txBody>
      </p:sp>
    </p:spTree>
    <p:extLst>
      <p:ext uri="{BB962C8B-B14F-4D97-AF65-F5344CB8AC3E}">
        <p14:creationId xmlns:p14="http://schemas.microsoft.com/office/powerpoint/2010/main" val="339265669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515600" cy="1096046"/>
          </a:xfrm>
        </p:spPr>
        <p:txBody>
          <a:bodyPr>
            <a:normAutofit/>
          </a:bodyPr>
          <a:lstStyle/>
          <a:p>
            <a:pPr algn="ctr"/>
            <a:r>
              <a:rPr lang="en-US" sz="4400" dirty="0" smtClean="0"/>
              <a:t>Live Boot Camp Special Offer</a:t>
            </a:r>
            <a:endParaRPr lang="en-US" sz="4400" dirty="0"/>
          </a:p>
        </p:txBody>
      </p:sp>
      <p:sp>
        <p:nvSpPr>
          <p:cNvPr id="6" name="Text Placeholder 5"/>
          <p:cNvSpPr>
            <a:spLocks noGrp="1"/>
          </p:cNvSpPr>
          <p:nvPr>
            <p:ph type="body" idx="1"/>
          </p:nvPr>
        </p:nvSpPr>
        <p:spPr>
          <a:xfrm>
            <a:off x="831850" y="1787714"/>
            <a:ext cx="10659934" cy="4736653"/>
          </a:xfrm>
        </p:spPr>
        <p:txBody>
          <a:bodyPr>
            <a:normAutofit fontScale="92500" lnSpcReduction="10000"/>
          </a:bodyPr>
          <a:lstStyle/>
          <a:p>
            <a:r>
              <a:rPr lang="en-US" b="1" dirty="0">
                <a:solidFill>
                  <a:schemeClr val="tx1"/>
                </a:solidFill>
              </a:rPr>
              <a:t>This is </a:t>
            </a:r>
            <a:r>
              <a:rPr lang="en-US" b="1" dirty="0" smtClean="0">
                <a:solidFill>
                  <a:schemeClr val="tx1"/>
                </a:solidFill>
              </a:rPr>
              <a:t>the best of the best of our material and resources! Includes:</a:t>
            </a:r>
            <a:endParaRPr lang="en-US" dirty="0" smtClean="0">
              <a:solidFill>
                <a:schemeClr val="tx1"/>
              </a:solidFill>
            </a:endParaRPr>
          </a:p>
          <a:p>
            <a:pPr marL="228600" indent="-228600">
              <a:buFont typeface="Arial" panose="020B0604020202020204" pitchFamily="34" charset="0"/>
              <a:buChar char="•"/>
            </a:pPr>
            <a:r>
              <a:rPr lang="en-US" dirty="0" smtClean="0">
                <a:solidFill>
                  <a:schemeClr val="tx1"/>
                </a:solidFill>
              </a:rPr>
              <a:t>8-week program with the live coaching call, courses, </a:t>
            </a:r>
            <a:r>
              <a:rPr lang="en-US" i="1" dirty="0" smtClean="0">
                <a:solidFill>
                  <a:schemeClr val="tx1"/>
                </a:solidFill>
              </a:rPr>
              <a:t>Destiny Finder Small Group program</a:t>
            </a:r>
            <a:r>
              <a:rPr lang="en-US" dirty="0" smtClean="0">
                <a:solidFill>
                  <a:schemeClr val="tx1"/>
                </a:solidFill>
              </a:rPr>
              <a:t>, </a:t>
            </a:r>
            <a:r>
              <a:rPr lang="en-US" i="1" dirty="0" smtClean="0">
                <a:solidFill>
                  <a:schemeClr val="tx1"/>
                </a:solidFill>
              </a:rPr>
              <a:t>Small Group Leader Training </a:t>
            </a:r>
            <a:r>
              <a:rPr lang="en-US" dirty="0" smtClean="0">
                <a:solidFill>
                  <a:schemeClr val="tx1"/>
                </a:solidFill>
              </a:rPr>
              <a:t>and </a:t>
            </a:r>
            <a:r>
              <a:rPr lang="en-US" i="1" dirty="0" smtClean="0">
                <a:solidFill>
                  <a:schemeClr val="tx1"/>
                </a:solidFill>
              </a:rPr>
              <a:t>MAX Membership </a:t>
            </a:r>
            <a:r>
              <a:rPr lang="en-US" dirty="0" smtClean="0">
                <a:solidFill>
                  <a:schemeClr val="tx1"/>
                </a:solidFill>
              </a:rPr>
              <a:t>for 3 months</a:t>
            </a:r>
          </a:p>
          <a:p>
            <a:pPr marL="228600" indent="-228600">
              <a:buFont typeface="Arial" panose="020B0604020202020204" pitchFamily="34" charset="0"/>
              <a:buChar char="•"/>
            </a:pPr>
            <a:r>
              <a:rPr lang="en-US" dirty="0" smtClean="0">
                <a:solidFill>
                  <a:schemeClr val="tx1"/>
                </a:solidFill>
              </a:rPr>
              <a:t>Total value: $2100  </a:t>
            </a:r>
            <a:r>
              <a:rPr lang="en-US" b="1" dirty="0" smtClean="0">
                <a:solidFill>
                  <a:schemeClr val="tx1"/>
                </a:solidFill>
              </a:rPr>
              <a:t>Live</a:t>
            </a:r>
            <a:r>
              <a:rPr lang="en-US" dirty="0" smtClean="0">
                <a:solidFill>
                  <a:schemeClr val="tx1"/>
                </a:solidFill>
              </a:rPr>
              <a:t> </a:t>
            </a:r>
            <a:r>
              <a:rPr lang="en-US" b="1" dirty="0" smtClean="0">
                <a:solidFill>
                  <a:schemeClr val="tx1"/>
                </a:solidFill>
              </a:rPr>
              <a:t>Boot Camp Investment: $1299</a:t>
            </a:r>
          </a:p>
          <a:p>
            <a:r>
              <a:rPr lang="en-US" b="1" dirty="0" smtClean="0">
                <a:solidFill>
                  <a:schemeClr val="tx1"/>
                </a:solidFill>
              </a:rPr>
              <a:t>Offer for Workshop participants: </a:t>
            </a:r>
          </a:p>
          <a:p>
            <a:pPr marL="228600" indent="-228600">
              <a:buFont typeface="Arial" panose="020B0604020202020204" pitchFamily="34" charset="0"/>
              <a:buChar char="•"/>
            </a:pPr>
            <a:r>
              <a:rPr lang="en-US" b="1" dirty="0" smtClean="0">
                <a:solidFill>
                  <a:srgbClr val="7030A0"/>
                </a:solidFill>
              </a:rPr>
              <a:t>$799 ($500 off</a:t>
            </a:r>
            <a:r>
              <a:rPr lang="en-US" b="1" dirty="0" smtClean="0">
                <a:solidFill>
                  <a:srgbClr val="7030A0"/>
                </a:solidFill>
              </a:rPr>
              <a:t>) One-Pay</a:t>
            </a:r>
            <a:r>
              <a:rPr lang="en-US" b="1" dirty="0" smtClean="0">
                <a:solidFill>
                  <a:srgbClr val="7030A0"/>
                </a:solidFill>
                <a:effectLst>
                  <a:outerShdw blurRad="38100" dist="38100" dir="2700000" algn="tl">
                    <a:srgbClr val="000000">
                      <a:alpha val="43137"/>
                    </a:srgbClr>
                  </a:outerShdw>
                </a:effectLst>
              </a:rPr>
              <a:t>   </a:t>
            </a:r>
            <a:r>
              <a:rPr lang="en-US" b="1" dirty="0" smtClean="0">
                <a:solidFill>
                  <a:schemeClr val="tx1"/>
                </a:solidFill>
              </a:rPr>
              <a:t>Coupon </a:t>
            </a:r>
            <a:r>
              <a:rPr lang="en-US" b="1" dirty="0">
                <a:solidFill>
                  <a:schemeClr val="tx1"/>
                </a:solidFill>
              </a:rPr>
              <a:t>c</a:t>
            </a:r>
            <a:r>
              <a:rPr lang="en-US" b="1" dirty="0" smtClean="0">
                <a:solidFill>
                  <a:schemeClr val="tx1"/>
                </a:solidFill>
              </a:rPr>
              <a:t>ode: </a:t>
            </a:r>
            <a:r>
              <a:rPr lang="en-US" b="1" dirty="0" smtClean="0">
                <a:solidFill>
                  <a:schemeClr val="tx1"/>
                </a:solidFill>
              </a:rPr>
              <a:t>BOOT799OCT21</a:t>
            </a:r>
            <a:endParaRPr lang="en-US" b="1" dirty="0" smtClean="0">
              <a:solidFill>
                <a:schemeClr val="tx1"/>
              </a:solidFill>
            </a:endParaRPr>
          </a:p>
          <a:p>
            <a:r>
              <a:rPr lang="en-US" dirty="0" smtClean="0">
                <a:solidFill>
                  <a:schemeClr val="tx1"/>
                </a:solidFill>
              </a:rPr>
              <a:t>OR </a:t>
            </a:r>
          </a:p>
          <a:p>
            <a:pPr marL="228600" indent="-228600">
              <a:buFont typeface="Arial" panose="020B0604020202020204" pitchFamily="34" charset="0"/>
              <a:buChar char="•"/>
            </a:pPr>
            <a:r>
              <a:rPr lang="en-US" b="1" dirty="0" smtClean="0">
                <a:solidFill>
                  <a:schemeClr val="accent2">
                    <a:lumMod val="75000"/>
                  </a:schemeClr>
                </a:solidFill>
              </a:rPr>
              <a:t>$299 x 3 monthly payments ($600 off)   </a:t>
            </a:r>
            <a:r>
              <a:rPr lang="en-US" b="1" dirty="0" smtClean="0">
                <a:solidFill>
                  <a:schemeClr val="tx1"/>
                </a:solidFill>
              </a:rPr>
              <a:t>Coupon code </a:t>
            </a:r>
            <a:r>
              <a:rPr lang="en-US" b="1" dirty="0" smtClean="0">
                <a:solidFill>
                  <a:schemeClr val="tx1"/>
                </a:solidFill>
              </a:rPr>
              <a:t>BOOT299OCT21</a:t>
            </a:r>
            <a:endParaRPr lang="en-US" b="1" dirty="0" smtClean="0">
              <a:solidFill>
                <a:schemeClr val="tx1"/>
              </a:solidFill>
            </a:endParaRPr>
          </a:p>
          <a:p>
            <a:pPr marL="228600" indent="-228600">
              <a:buFont typeface="Arial" panose="020B0604020202020204" pitchFamily="34" charset="0"/>
              <a:buChar char="•"/>
            </a:pPr>
            <a:r>
              <a:rPr lang="en-US" dirty="0">
                <a:solidFill>
                  <a:schemeClr val="tx1"/>
                </a:solidFill>
              </a:rPr>
              <a:t>G</a:t>
            </a:r>
            <a:r>
              <a:rPr lang="en-US" dirty="0" smtClean="0">
                <a:solidFill>
                  <a:schemeClr val="tx1"/>
                </a:solidFill>
              </a:rPr>
              <a:t>o to </a:t>
            </a:r>
            <a:r>
              <a:rPr lang="en-US" dirty="0" smtClean="0">
                <a:solidFill>
                  <a:schemeClr val="tx1"/>
                </a:solidFill>
                <a:hlinkClick r:id="rId3"/>
              </a:rPr>
              <a:t>pastorscoach.com</a:t>
            </a:r>
            <a:r>
              <a:rPr lang="en-US" dirty="0" smtClean="0">
                <a:solidFill>
                  <a:schemeClr val="tx1"/>
                </a:solidFill>
              </a:rPr>
              <a:t>, </a:t>
            </a:r>
            <a:r>
              <a:rPr lang="en-US" dirty="0">
                <a:solidFill>
                  <a:schemeClr val="tx1"/>
                </a:solidFill>
              </a:rPr>
              <a:t>select </a:t>
            </a:r>
            <a:r>
              <a:rPr lang="en-US" dirty="0" smtClean="0">
                <a:solidFill>
                  <a:schemeClr val="tx1"/>
                </a:solidFill>
              </a:rPr>
              <a:t>the </a:t>
            </a:r>
            <a:r>
              <a:rPr lang="en-US" dirty="0">
                <a:solidFill>
                  <a:schemeClr val="tx1"/>
                </a:solidFill>
              </a:rPr>
              <a:t>O</a:t>
            </a:r>
            <a:r>
              <a:rPr lang="en-US" dirty="0" smtClean="0">
                <a:solidFill>
                  <a:schemeClr val="tx1"/>
                </a:solidFill>
              </a:rPr>
              <a:t>ne-pay or Monthly option</a:t>
            </a:r>
            <a:r>
              <a:rPr lang="en-US" dirty="0" smtClean="0">
                <a:solidFill>
                  <a:schemeClr val="tx1"/>
                </a:solidFill>
              </a:rPr>
              <a:t>, </a:t>
            </a:r>
            <a:r>
              <a:rPr lang="en-US" dirty="0">
                <a:solidFill>
                  <a:schemeClr val="tx1"/>
                </a:solidFill>
              </a:rPr>
              <a:t>in Checkout </a:t>
            </a:r>
            <a:r>
              <a:rPr lang="en-US" dirty="0" smtClean="0">
                <a:solidFill>
                  <a:schemeClr val="tx1"/>
                </a:solidFill>
              </a:rPr>
              <a:t>enter and apply the </a:t>
            </a:r>
            <a:r>
              <a:rPr lang="en-US" dirty="0" smtClean="0">
                <a:solidFill>
                  <a:schemeClr val="tx1"/>
                </a:solidFill>
              </a:rPr>
              <a:t>coupon </a:t>
            </a:r>
            <a:r>
              <a:rPr lang="en-US" dirty="0" smtClean="0">
                <a:solidFill>
                  <a:schemeClr val="tx1"/>
                </a:solidFill>
              </a:rPr>
              <a:t>code, place order.</a:t>
            </a:r>
            <a:endParaRPr lang="en-US" b="1" dirty="0" smtClean="0">
              <a:solidFill>
                <a:schemeClr val="tx1"/>
              </a:solidFill>
            </a:endParaRPr>
          </a:p>
          <a:p>
            <a:pPr marL="228600" indent="-228600">
              <a:buFont typeface="Arial" panose="020B0604020202020204" pitchFamily="34" charset="0"/>
              <a:buChar char="•"/>
            </a:pPr>
            <a:r>
              <a:rPr lang="en-US" sz="2800" b="1" dirty="0" smtClean="0">
                <a:solidFill>
                  <a:schemeClr val="tx1"/>
                </a:solidFill>
              </a:rPr>
              <a:t>Expires Fri </a:t>
            </a:r>
            <a:r>
              <a:rPr lang="en-US" sz="2800" b="1" dirty="0" smtClean="0">
                <a:solidFill>
                  <a:schemeClr val="tx1"/>
                </a:solidFill>
              </a:rPr>
              <a:t>Oct 8 at </a:t>
            </a:r>
            <a:r>
              <a:rPr lang="en-US" sz="2800" b="1" dirty="0" smtClean="0">
                <a:solidFill>
                  <a:schemeClr val="tx1"/>
                </a:solidFill>
              </a:rPr>
              <a:t>midnight ***</a:t>
            </a:r>
          </a:p>
          <a:p>
            <a:pPr marL="228600" indent="-228600">
              <a:buFont typeface="Arial" panose="020B0604020202020204" pitchFamily="34" charset="0"/>
              <a:buChar char="•"/>
            </a:pPr>
            <a:r>
              <a:rPr lang="en-US" dirty="0" smtClean="0">
                <a:solidFill>
                  <a:schemeClr val="tx1"/>
                </a:solidFill>
              </a:rPr>
              <a:t>Partial scholarships may be available; please talk to us.</a:t>
            </a:r>
          </a:p>
        </p:txBody>
      </p:sp>
    </p:spTree>
    <p:extLst>
      <p:ext uri="{BB962C8B-B14F-4D97-AF65-F5344CB8AC3E}">
        <p14:creationId xmlns:p14="http://schemas.microsoft.com/office/powerpoint/2010/main" val="82181167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515600" cy="1096046"/>
          </a:xfrm>
        </p:spPr>
        <p:txBody>
          <a:bodyPr>
            <a:normAutofit/>
          </a:bodyPr>
          <a:lstStyle/>
          <a:p>
            <a:pPr algn="ctr"/>
            <a:r>
              <a:rPr lang="en-US" sz="4400" dirty="0" smtClean="0"/>
              <a:t>Testimonies</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smtClean="0">
                <a:solidFill>
                  <a:schemeClr val="tx1"/>
                </a:solidFill>
              </a:rPr>
              <a:t>There is nothing else quite like this available anywhere!</a:t>
            </a:r>
            <a:endParaRPr lang="en-US" dirty="0" smtClean="0">
              <a:solidFill>
                <a:schemeClr val="tx1"/>
              </a:solidFill>
            </a:endParaRPr>
          </a:p>
          <a:p>
            <a:pPr marL="228600" indent="-228600">
              <a:buFont typeface="Arial" panose="020B0604020202020204" pitchFamily="34" charset="0"/>
              <a:buChar char="•"/>
            </a:pPr>
            <a:r>
              <a:rPr lang="en-US" i="1" dirty="0">
                <a:solidFill>
                  <a:schemeClr val="tx1"/>
                </a:solidFill>
              </a:rPr>
              <a:t>"Pastor's Coach shaped our journey as we prepared to plant a church.“</a:t>
            </a:r>
            <a:r>
              <a:rPr lang="en-US" dirty="0">
                <a:solidFill>
                  <a:schemeClr val="tx1"/>
                </a:solidFill>
              </a:rPr>
              <a:t/>
            </a:r>
            <a:br>
              <a:rPr lang="en-US" dirty="0">
                <a:solidFill>
                  <a:schemeClr val="tx1"/>
                </a:solidFill>
              </a:rPr>
            </a:br>
            <a:r>
              <a:rPr lang="en-US" dirty="0">
                <a:solidFill>
                  <a:schemeClr val="tx1"/>
                </a:solidFill>
              </a:rPr>
              <a:t>-- Banning </a:t>
            </a:r>
            <a:r>
              <a:rPr lang="en-US" dirty="0" err="1">
                <a:solidFill>
                  <a:schemeClr val="tx1"/>
                </a:solidFill>
              </a:rPr>
              <a:t>Liebscher</a:t>
            </a:r>
            <a:r>
              <a:rPr lang="en-US" dirty="0">
                <a:solidFill>
                  <a:schemeClr val="tx1"/>
                </a:solidFill>
              </a:rPr>
              <a:t>, Director, Jesus </a:t>
            </a:r>
            <a:r>
              <a:rPr lang="en-US" dirty="0" smtClean="0">
                <a:solidFill>
                  <a:schemeClr val="tx1"/>
                </a:solidFill>
              </a:rPr>
              <a:t>Culture Church Sacramento CA USA</a:t>
            </a:r>
            <a:endParaRPr lang="en-US" dirty="0">
              <a:solidFill>
                <a:schemeClr val="tx1"/>
              </a:solidFill>
            </a:endParaRPr>
          </a:p>
          <a:p>
            <a:pPr marL="228600" indent="-228600">
              <a:buFont typeface="Arial" panose="020B0604020202020204" pitchFamily="34" charset="0"/>
              <a:buChar char="•"/>
            </a:pPr>
            <a:r>
              <a:rPr lang="en-US" dirty="0" smtClean="0">
                <a:solidFill>
                  <a:schemeClr val="tx1"/>
                </a:solidFill>
              </a:rPr>
              <a:t>Paul </a:t>
            </a:r>
            <a:r>
              <a:rPr lang="en-US" dirty="0" err="1" smtClean="0">
                <a:solidFill>
                  <a:schemeClr val="tx1"/>
                </a:solidFill>
              </a:rPr>
              <a:t>Berteig</a:t>
            </a:r>
            <a:r>
              <a:rPr lang="en-US" dirty="0" smtClean="0">
                <a:solidFill>
                  <a:schemeClr val="tx1"/>
                </a:solidFill>
              </a:rPr>
              <a:t>, pastor of Genesis Community Church in Prince George Canada: </a:t>
            </a:r>
            <a:r>
              <a:rPr lang="en-US" dirty="0" smtClean="0">
                <a:hlinkClick r:id="rId3"/>
              </a:rPr>
              <a:t>https</a:t>
            </a:r>
            <a:r>
              <a:rPr lang="en-US" dirty="0">
                <a:hlinkClick r:id="rId3"/>
              </a:rPr>
              <a:t>://pastorscoach.com/video/boot-camp-testimony-paul-berteig</a:t>
            </a:r>
            <a:r>
              <a:rPr lang="en-US" dirty="0" smtClean="0">
                <a:hlinkClick r:id="rId3"/>
              </a:rPr>
              <a:t>/</a:t>
            </a:r>
            <a:endParaRPr lang="en-US" dirty="0" smtClean="0"/>
          </a:p>
          <a:p>
            <a:pPr marL="228600" indent="-228600">
              <a:buFont typeface="Arial" panose="020B0604020202020204" pitchFamily="34" charset="0"/>
              <a:buChar char="•"/>
            </a:pPr>
            <a:r>
              <a:rPr lang="en-US" i="1" dirty="0" smtClean="0">
                <a:solidFill>
                  <a:schemeClr val="tx1"/>
                </a:solidFill>
              </a:rPr>
              <a:t>“20 years in ministry, seven as a Senior Pastor… But I </a:t>
            </a:r>
            <a:r>
              <a:rPr lang="en-US" i="1" dirty="0">
                <a:solidFill>
                  <a:schemeClr val="tx1"/>
                </a:solidFill>
              </a:rPr>
              <a:t>have NEVER come across anything like </a:t>
            </a:r>
            <a:r>
              <a:rPr lang="en-US" i="1" dirty="0" smtClean="0">
                <a:solidFill>
                  <a:schemeClr val="tx1"/>
                </a:solidFill>
              </a:rPr>
              <a:t>Pastor’s </a:t>
            </a:r>
            <a:r>
              <a:rPr lang="en-US" i="1" dirty="0">
                <a:solidFill>
                  <a:schemeClr val="tx1"/>
                </a:solidFill>
              </a:rPr>
              <a:t>Coach.  I’m only one month into their 2 year Q2Q Church Growth Track, but I am fast becoming convinced that this is THE BEST MATERIAL and MOST EXTRAORDINARY COACHING that I have EVER come across.  Do yourself a </a:t>
            </a:r>
            <a:r>
              <a:rPr lang="en-US" i="1" dirty="0" err="1">
                <a:solidFill>
                  <a:schemeClr val="tx1"/>
                </a:solidFill>
              </a:rPr>
              <a:t>favour</a:t>
            </a:r>
            <a:r>
              <a:rPr lang="en-US" i="1" dirty="0">
                <a:solidFill>
                  <a:schemeClr val="tx1"/>
                </a:solidFill>
              </a:rPr>
              <a:t> - connect with Pastors Coach - it’ll be one of the best and most defining decisions of your ministry</a:t>
            </a:r>
            <a:r>
              <a:rPr lang="en-US" i="1" dirty="0" smtClean="0">
                <a:solidFill>
                  <a:schemeClr val="tx1"/>
                </a:solidFill>
              </a:rPr>
              <a:t>.“ </a:t>
            </a:r>
            <a:r>
              <a:rPr lang="en-US" dirty="0" smtClean="0">
                <a:solidFill>
                  <a:schemeClr val="tx1"/>
                </a:solidFill>
              </a:rPr>
              <a:t>--</a:t>
            </a:r>
            <a:r>
              <a:rPr lang="en-US" i="1" dirty="0" smtClean="0">
                <a:solidFill>
                  <a:schemeClr val="tx1"/>
                </a:solidFill>
              </a:rPr>
              <a:t> </a:t>
            </a:r>
            <a:r>
              <a:rPr lang="en-US" dirty="0">
                <a:solidFill>
                  <a:schemeClr val="tx1"/>
                </a:solidFill>
              </a:rPr>
              <a:t>Luke Harris, Senior Pastor, Empower Church - The Shire, </a:t>
            </a:r>
            <a:r>
              <a:rPr lang="en-US" dirty="0" err="1">
                <a:solidFill>
                  <a:schemeClr val="tx1"/>
                </a:solidFill>
              </a:rPr>
              <a:t>Cronulla</a:t>
            </a:r>
            <a:r>
              <a:rPr lang="en-US" dirty="0">
                <a:solidFill>
                  <a:schemeClr val="tx1"/>
                </a:solidFill>
              </a:rPr>
              <a:t>, Australia.</a:t>
            </a:r>
            <a:endParaRPr lang="en-US" dirty="0" smtClean="0">
              <a:solidFill>
                <a:schemeClr val="tx1"/>
              </a:solidFill>
            </a:endParaRPr>
          </a:p>
        </p:txBody>
      </p:sp>
    </p:spTree>
    <p:extLst>
      <p:ext uri="{BB962C8B-B14F-4D97-AF65-F5344CB8AC3E}">
        <p14:creationId xmlns:p14="http://schemas.microsoft.com/office/powerpoint/2010/main" val="384133915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515600" cy="1096046"/>
          </a:xfrm>
        </p:spPr>
        <p:txBody>
          <a:bodyPr>
            <a:normAutofit/>
          </a:bodyPr>
          <a:lstStyle/>
          <a:p>
            <a:pPr algn="ctr"/>
            <a:r>
              <a:rPr lang="en-US" sz="4400" dirty="0" smtClean="0"/>
              <a:t>More Testimonies</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smtClean="0">
                <a:solidFill>
                  <a:schemeClr val="tx1"/>
                </a:solidFill>
              </a:rPr>
              <a:t>There is nothing else quite like this available anywhere!</a:t>
            </a:r>
            <a:endParaRPr lang="en-US" dirty="0" smtClean="0">
              <a:solidFill>
                <a:schemeClr val="tx1"/>
              </a:solidFill>
            </a:endParaRPr>
          </a:p>
          <a:p>
            <a:pPr marL="228600" indent="-228600">
              <a:buFont typeface="Arial" panose="020B0604020202020204" pitchFamily="34" charset="0"/>
              <a:buChar char="•"/>
            </a:pPr>
            <a:r>
              <a:rPr lang="en-US" i="1" dirty="0" smtClean="0">
                <a:solidFill>
                  <a:schemeClr val="tx1"/>
                </a:solidFill>
              </a:rPr>
              <a:t>“Glen</a:t>
            </a:r>
            <a:r>
              <a:rPr lang="en-US" i="1" dirty="0">
                <a:solidFill>
                  <a:schemeClr val="tx1"/>
                </a:solidFill>
              </a:rPr>
              <a:t>, I want to express my huge appreciation to you and Michael for the P</a:t>
            </a:r>
            <a:r>
              <a:rPr lang="en-US" i="1" dirty="0" smtClean="0">
                <a:solidFill>
                  <a:schemeClr val="tx1"/>
                </a:solidFill>
              </a:rPr>
              <a:t>astor’s Coach </a:t>
            </a:r>
            <a:r>
              <a:rPr lang="en-US" i="1" dirty="0">
                <a:solidFill>
                  <a:schemeClr val="tx1"/>
                </a:solidFill>
              </a:rPr>
              <a:t>program. I want to let you know that I get it. It’s not a program. </a:t>
            </a:r>
            <a:r>
              <a:rPr lang="en-US" b="1" i="1" dirty="0">
                <a:solidFill>
                  <a:schemeClr val="tx1"/>
                </a:solidFill>
              </a:rPr>
              <a:t>It’s a total paradigm shift for ministry</a:t>
            </a:r>
            <a:r>
              <a:rPr lang="en-US" i="1" dirty="0">
                <a:solidFill>
                  <a:schemeClr val="tx1"/>
                </a:solidFill>
              </a:rPr>
              <a:t>, out of traditionalism and into the leadership model and church building strategy that Jesus intended. I get the big picture. The moment I heard that Michael spent 20+ hours per week in face-to-face mentoring, my life was changed forever and there’s no going back. When I understood that personal leadership development and small group team ministry were higher priority than the weekend service, my life changed forever. No going back. Thank you both! </a:t>
            </a:r>
            <a:r>
              <a:rPr lang="en-US" dirty="0">
                <a:solidFill>
                  <a:schemeClr val="tx1"/>
                </a:solidFill>
              </a:rPr>
              <a:t>-- Mike Harding, Senior Pastor, Love Gospel Church, Apache Junction, Arizona, </a:t>
            </a:r>
            <a:r>
              <a:rPr lang="en-US" dirty="0" smtClean="0">
                <a:solidFill>
                  <a:schemeClr val="tx1"/>
                </a:solidFill>
              </a:rPr>
              <a:t>USA</a:t>
            </a:r>
          </a:p>
          <a:p>
            <a:pPr marL="228600" indent="-228600">
              <a:buFont typeface="Arial" panose="020B0604020202020204" pitchFamily="34" charset="0"/>
              <a:buChar char="•"/>
            </a:pPr>
            <a:r>
              <a:rPr lang="en-US" dirty="0" smtClean="0">
                <a:solidFill>
                  <a:schemeClr val="tx1"/>
                </a:solidFill>
              </a:rPr>
              <a:t>“…</a:t>
            </a:r>
            <a:r>
              <a:rPr lang="en-US" i="1" dirty="0" smtClean="0">
                <a:solidFill>
                  <a:schemeClr val="tx1"/>
                </a:solidFill>
              </a:rPr>
              <a:t>You </a:t>
            </a:r>
            <a:r>
              <a:rPr lang="en-US" i="1" dirty="0">
                <a:solidFill>
                  <a:schemeClr val="tx1"/>
                </a:solidFill>
              </a:rPr>
              <a:t>guys are literally helping to shape us from the ground up..." </a:t>
            </a:r>
            <a:r>
              <a:rPr lang="en-US" dirty="0" smtClean="0">
                <a:solidFill>
                  <a:schemeClr val="tx1"/>
                </a:solidFill>
              </a:rPr>
              <a:t/>
            </a:r>
            <a:br>
              <a:rPr lang="en-US" dirty="0" smtClean="0">
                <a:solidFill>
                  <a:schemeClr val="tx1"/>
                </a:solidFill>
              </a:rPr>
            </a:br>
            <a:r>
              <a:rPr lang="en-US" dirty="0" smtClean="0">
                <a:solidFill>
                  <a:schemeClr val="tx1"/>
                </a:solidFill>
              </a:rPr>
              <a:t>-- </a:t>
            </a:r>
            <a:r>
              <a:rPr lang="en-US" dirty="0">
                <a:solidFill>
                  <a:schemeClr val="tx1"/>
                </a:solidFill>
              </a:rPr>
              <a:t>Adam Mathias, Pastor, Kindle Church, </a:t>
            </a:r>
            <a:r>
              <a:rPr lang="en-US" dirty="0" err="1">
                <a:solidFill>
                  <a:schemeClr val="tx1"/>
                </a:solidFill>
              </a:rPr>
              <a:t>Pontypridd</a:t>
            </a:r>
            <a:r>
              <a:rPr lang="en-US" dirty="0">
                <a:solidFill>
                  <a:schemeClr val="tx1"/>
                </a:solidFill>
              </a:rPr>
              <a:t>, Wales, UK</a:t>
            </a:r>
          </a:p>
          <a:p>
            <a:pPr marL="228600" indent="-228600">
              <a:buFont typeface="Arial" panose="020B0604020202020204" pitchFamily="34" charset="0"/>
              <a:buChar char="•"/>
            </a:pPr>
            <a:endParaRPr lang="en-US" dirty="0" smtClean="0">
              <a:solidFill>
                <a:schemeClr val="tx1"/>
              </a:solidFill>
            </a:endParaRPr>
          </a:p>
        </p:txBody>
      </p:sp>
    </p:spTree>
    <p:extLst>
      <p:ext uri="{BB962C8B-B14F-4D97-AF65-F5344CB8AC3E}">
        <p14:creationId xmlns:p14="http://schemas.microsoft.com/office/powerpoint/2010/main" val="183160533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515600" cy="1096046"/>
          </a:xfrm>
        </p:spPr>
        <p:txBody>
          <a:bodyPr>
            <a:normAutofit/>
          </a:bodyPr>
          <a:lstStyle/>
          <a:p>
            <a:pPr algn="ctr"/>
            <a:r>
              <a:rPr lang="en-US" sz="4400" dirty="0" smtClean="0"/>
              <a:t>Bonus Downloads to Keep</a:t>
            </a:r>
            <a:endParaRPr lang="en-US" sz="4400" dirty="0"/>
          </a:p>
        </p:txBody>
      </p:sp>
      <p:sp>
        <p:nvSpPr>
          <p:cNvPr id="6" name="Text Placeholder 5"/>
          <p:cNvSpPr>
            <a:spLocks noGrp="1"/>
          </p:cNvSpPr>
          <p:nvPr>
            <p:ph type="body" idx="1"/>
          </p:nvPr>
        </p:nvSpPr>
        <p:spPr>
          <a:xfrm>
            <a:off x="831850" y="1787715"/>
            <a:ext cx="10515600" cy="4301936"/>
          </a:xfrm>
        </p:spPr>
        <p:txBody>
          <a:bodyPr>
            <a:normAutofit/>
          </a:bodyPr>
          <a:lstStyle/>
          <a:p>
            <a:r>
              <a:rPr lang="en-US" sz="2800" b="1" dirty="0" smtClean="0">
                <a:solidFill>
                  <a:schemeClr val="tx1"/>
                </a:solidFill>
              </a:rPr>
              <a:t>You will get access to these in the course once it’s ready.</a:t>
            </a:r>
          </a:p>
          <a:p>
            <a:pPr marL="571500" indent="-571500">
              <a:buFont typeface="Arial" panose="020B0604020202020204" pitchFamily="34" charset="0"/>
              <a:buChar char="•"/>
            </a:pPr>
            <a:r>
              <a:rPr lang="en-US" sz="2800" dirty="0" smtClean="0">
                <a:solidFill>
                  <a:schemeClr val="tx1"/>
                </a:solidFill>
              </a:rPr>
              <a:t>Church </a:t>
            </a:r>
            <a:r>
              <a:rPr lang="en-US" sz="2800" dirty="0">
                <a:solidFill>
                  <a:schemeClr val="tx1"/>
                </a:solidFill>
              </a:rPr>
              <a:t>health and growth flow chart</a:t>
            </a:r>
          </a:p>
          <a:p>
            <a:pPr marL="571500" indent="-571500">
              <a:buFont typeface="Arial" panose="020B0604020202020204" pitchFamily="34" charset="0"/>
              <a:buChar char="•"/>
            </a:pPr>
            <a:r>
              <a:rPr lang="en-US" sz="2800" dirty="0">
                <a:solidFill>
                  <a:schemeClr val="tx1"/>
                </a:solidFill>
              </a:rPr>
              <a:t>Staff hiring qualifications checklist</a:t>
            </a:r>
          </a:p>
          <a:p>
            <a:pPr marL="571500" indent="-571500">
              <a:buFont typeface="Arial" panose="020B0604020202020204" pitchFamily="34" charset="0"/>
              <a:buChar char="•"/>
            </a:pPr>
            <a:r>
              <a:rPr lang="en-US" sz="2800" dirty="0">
                <a:solidFill>
                  <a:schemeClr val="tx1"/>
                </a:solidFill>
              </a:rPr>
              <a:t>Dynamic Church Culture ebook</a:t>
            </a:r>
          </a:p>
          <a:p>
            <a:endParaRPr lang="en-US" sz="3600" dirty="0" smtClean="0">
              <a:solidFill>
                <a:schemeClr val="tx1"/>
              </a:solidFill>
            </a:endParaRPr>
          </a:p>
        </p:txBody>
      </p:sp>
    </p:spTree>
    <p:extLst>
      <p:ext uri="{BB962C8B-B14F-4D97-AF65-F5344CB8AC3E}">
        <p14:creationId xmlns:p14="http://schemas.microsoft.com/office/powerpoint/2010/main" val="336723722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515600" cy="1096046"/>
          </a:xfrm>
        </p:spPr>
        <p:txBody>
          <a:bodyPr>
            <a:normAutofit/>
          </a:bodyPr>
          <a:lstStyle/>
          <a:p>
            <a:pPr algn="ctr"/>
            <a:r>
              <a:rPr lang="en-US" sz="4400" dirty="0" smtClean="0"/>
              <a:t>Live Boot Camp Starts </a:t>
            </a:r>
            <a:r>
              <a:rPr lang="en-US" sz="4400" dirty="0" smtClean="0"/>
              <a:t>Oct 13/14</a:t>
            </a:r>
            <a:endParaRPr lang="en-US" sz="4400" dirty="0"/>
          </a:p>
        </p:txBody>
      </p:sp>
      <p:sp>
        <p:nvSpPr>
          <p:cNvPr id="6" name="Text Placeholder 5"/>
          <p:cNvSpPr>
            <a:spLocks noGrp="1"/>
          </p:cNvSpPr>
          <p:nvPr>
            <p:ph type="body" idx="1"/>
          </p:nvPr>
        </p:nvSpPr>
        <p:spPr>
          <a:xfrm>
            <a:off x="831850" y="1787715"/>
            <a:ext cx="10515600" cy="4301936"/>
          </a:xfrm>
        </p:spPr>
        <p:txBody>
          <a:bodyPr>
            <a:normAutofit/>
          </a:bodyPr>
          <a:lstStyle/>
          <a:p>
            <a:r>
              <a:rPr lang="en-US" sz="2800" dirty="0" smtClean="0">
                <a:solidFill>
                  <a:schemeClr val="tx1"/>
                </a:solidFill>
              </a:rPr>
              <a:t>This is an amazing 8-week training experience.</a:t>
            </a:r>
          </a:p>
          <a:p>
            <a:r>
              <a:rPr lang="en-US" sz="2800" dirty="0" smtClean="0">
                <a:solidFill>
                  <a:schemeClr val="tx1"/>
                </a:solidFill>
              </a:rPr>
              <a:t>Live Boot Camp Cohorts:</a:t>
            </a:r>
          </a:p>
          <a:p>
            <a:pPr marL="571500" indent="-571500">
              <a:buFont typeface="Arial" panose="020B0604020202020204" pitchFamily="34" charset="0"/>
              <a:buChar char="•"/>
            </a:pPr>
            <a:r>
              <a:rPr lang="en-US" sz="2800" dirty="0" smtClean="0">
                <a:solidFill>
                  <a:schemeClr val="tx1"/>
                </a:solidFill>
              </a:rPr>
              <a:t>Wed </a:t>
            </a:r>
            <a:r>
              <a:rPr lang="en-US" sz="2800" dirty="0" smtClean="0">
                <a:solidFill>
                  <a:schemeClr val="tx1"/>
                </a:solidFill>
              </a:rPr>
              <a:t>Oct 13 – Dec 8 </a:t>
            </a:r>
            <a:r>
              <a:rPr lang="en-US" sz="2800" dirty="0" smtClean="0">
                <a:solidFill>
                  <a:schemeClr val="tx1"/>
                </a:solidFill>
              </a:rPr>
              <a:t>from </a:t>
            </a:r>
            <a:r>
              <a:rPr lang="en-US" sz="2800" dirty="0" smtClean="0">
                <a:solidFill>
                  <a:schemeClr val="tx1"/>
                </a:solidFill>
              </a:rPr>
              <a:t>4-5:30 </a:t>
            </a:r>
            <a:r>
              <a:rPr lang="en-US" sz="2800" dirty="0" smtClean="0">
                <a:solidFill>
                  <a:schemeClr val="tx1"/>
                </a:solidFill>
              </a:rPr>
              <a:t>PM </a:t>
            </a:r>
            <a:r>
              <a:rPr lang="en-US" sz="2800" dirty="0" smtClean="0">
                <a:solidFill>
                  <a:schemeClr val="tx1"/>
                </a:solidFill>
              </a:rPr>
              <a:t>Pacific</a:t>
            </a:r>
            <a:endParaRPr lang="en-US" sz="2800" dirty="0">
              <a:solidFill>
                <a:schemeClr val="tx1"/>
              </a:solidFill>
            </a:endParaRPr>
          </a:p>
          <a:p>
            <a:pPr marL="571500" indent="-571500">
              <a:buFont typeface="Arial" panose="020B0604020202020204" pitchFamily="34" charset="0"/>
              <a:buChar char="•"/>
            </a:pPr>
            <a:r>
              <a:rPr lang="en-US" sz="2800" dirty="0" err="1" smtClean="0">
                <a:solidFill>
                  <a:schemeClr val="tx1"/>
                </a:solidFill>
              </a:rPr>
              <a:t>Thur</a:t>
            </a:r>
            <a:r>
              <a:rPr lang="en-US" sz="2800" dirty="0" smtClean="0">
                <a:solidFill>
                  <a:schemeClr val="tx1"/>
                </a:solidFill>
              </a:rPr>
              <a:t> </a:t>
            </a:r>
            <a:r>
              <a:rPr lang="en-US" sz="2800" dirty="0" smtClean="0">
                <a:solidFill>
                  <a:schemeClr val="tx1"/>
                </a:solidFill>
              </a:rPr>
              <a:t>Oct 14 – Dec 9 </a:t>
            </a:r>
            <a:r>
              <a:rPr lang="en-US" sz="2800" dirty="0" smtClean="0">
                <a:solidFill>
                  <a:schemeClr val="tx1"/>
                </a:solidFill>
              </a:rPr>
              <a:t>from </a:t>
            </a:r>
            <a:r>
              <a:rPr lang="en-US" sz="2800" dirty="0" smtClean="0">
                <a:solidFill>
                  <a:schemeClr val="tx1"/>
                </a:solidFill>
              </a:rPr>
              <a:t>9-10:30 </a:t>
            </a:r>
            <a:r>
              <a:rPr lang="en-US" sz="2800" dirty="0" smtClean="0">
                <a:solidFill>
                  <a:schemeClr val="tx1"/>
                </a:solidFill>
              </a:rPr>
              <a:t>AM </a:t>
            </a:r>
            <a:r>
              <a:rPr lang="en-US" sz="2800" dirty="0" err="1" smtClean="0">
                <a:solidFill>
                  <a:schemeClr val="tx1"/>
                </a:solidFill>
              </a:rPr>
              <a:t>Pacifc</a:t>
            </a:r>
            <a:endParaRPr lang="en-US" sz="2800" dirty="0" smtClean="0">
              <a:solidFill>
                <a:schemeClr val="tx1"/>
              </a:solidFill>
            </a:endParaRPr>
          </a:p>
          <a:p>
            <a:pPr marL="571500" indent="-571500">
              <a:buFont typeface="Arial" panose="020B0604020202020204" pitchFamily="34" charset="0"/>
              <a:buChar char="•"/>
            </a:pPr>
            <a:endParaRPr lang="en-US" sz="2800" dirty="0" smtClean="0">
              <a:solidFill>
                <a:schemeClr val="tx1"/>
              </a:solidFill>
            </a:endParaRPr>
          </a:p>
          <a:p>
            <a:r>
              <a:rPr lang="en-US" sz="2800" i="1" dirty="0" smtClean="0">
                <a:solidFill>
                  <a:schemeClr val="tx1"/>
                </a:solidFill>
              </a:rPr>
              <a:t>Free first session – check it out!</a:t>
            </a:r>
          </a:p>
          <a:p>
            <a:pPr marL="571500" indent="-571500">
              <a:buFont typeface="Arial" panose="020B0604020202020204" pitchFamily="34" charset="0"/>
              <a:buChar char="•"/>
            </a:pPr>
            <a:endParaRPr lang="en-US" sz="2800" dirty="0">
              <a:solidFill>
                <a:schemeClr val="tx1"/>
              </a:solidFill>
            </a:endParaRPr>
          </a:p>
          <a:p>
            <a:pPr marL="571500" indent="-571500">
              <a:buFont typeface="Arial" panose="020B0604020202020204" pitchFamily="34" charset="0"/>
              <a:buChar char="•"/>
            </a:pPr>
            <a:r>
              <a:rPr lang="en-US" sz="2800" dirty="0" smtClean="0">
                <a:solidFill>
                  <a:schemeClr val="tx1"/>
                </a:solidFill>
              </a:rPr>
              <a:t>More info and sign up: </a:t>
            </a:r>
            <a:r>
              <a:rPr lang="en-US" sz="2800" dirty="0" smtClean="0">
                <a:solidFill>
                  <a:schemeClr val="tx1"/>
                </a:solidFill>
                <a:hlinkClick r:id="rId3"/>
              </a:rPr>
              <a:t>https://pastorscoach.com/</a:t>
            </a:r>
            <a:endParaRPr lang="en-US" sz="2800" dirty="0" smtClean="0">
              <a:solidFill>
                <a:schemeClr val="tx1"/>
              </a:solidFill>
            </a:endParaRPr>
          </a:p>
        </p:txBody>
      </p:sp>
    </p:spTree>
    <p:extLst>
      <p:ext uri="{BB962C8B-B14F-4D97-AF65-F5344CB8AC3E}">
        <p14:creationId xmlns:p14="http://schemas.microsoft.com/office/powerpoint/2010/main" val="28118632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800" dirty="0" smtClean="0"/>
              <a:t>Discipleship in the 60s-80s</a:t>
            </a:r>
            <a:endParaRPr lang="en-US" sz="48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smtClean="0">
                <a:solidFill>
                  <a:schemeClr val="tx1"/>
                </a:solidFill>
              </a:rPr>
              <a:t>Back in the day…everyone got discipled and the message was give it all to Jesus, die to self.</a:t>
            </a:r>
          </a:p>
          <a:p>
            <a:pPr marL="342900" indent="-342900">
              <a:buFont typeface="Arial" panose="020B0604020202020204" pitchFamily="34" charset="0"/>
              <a:buChar char="•"/>
            </a:pPr>
            <a:r>
              <a:rPr lang="en-US" b="1" dirty="0" smtClean="0">
                <a:solidFill>
                  <a:schemeClr val="tx1"/>
                </a:solidFill>
              </a:rPr>
              <a:t>Jesus movement: </a:t>
            </a:r>
            <a:r>
              <a:rPr lang="en-US" dirty="0" smtClean="0">
                <a:solidFill>
                  <a:schemeClr val="tx1"/>
                </a:solidFill>
              </a:rPr>
              <a:t>Radical conversions, but often not integrated into churches. Notable exception: Calvary Chapel embraced the hippies.</a:t>
            </a:r>
          </a:p>
          <a:p>
            <a:pPr marL="342900" indent="-342900">
              <a:buFont typeface="Arial" panose="020B0604020202020204" pitchFamily="34" charset="0"/>
              <a:buChar char="•"/>
            </a:pPr>
            <a:r>
              <a:rPr lang="en-US" b="1" dirty="0" smtClean="0">
                <a:solidFill>
                  <a:schemeClr val="tx1"/>
                </a:solidFill>
              </a:rPr>
              <a:t>Shepherding movement: </a:t>
            </a:r>
            <a:r>
              <a:rPr lang="en-US" dirty="0" smtClean="0">
                <a:solidFill>
                  <a:schemeClr val="tx1"/>
                </a:solidFill>
              </a:rPr>
              <a:t>A reaction against the loose structure of the Jesus Movement, got rigid and controlling, abusive.</a:t>
            </a:r>
          </a:p>
          <a:p>
            <a:pPr marL="342900" indent="-342900">
              <a:buFont typeface="Arial" panose="020B0604020202020204" pitchFamily="34" charset="0"/>
              <a:buChar char="•"/>
            </a:pPr>
            <a:r>
              <a:rPr lang="en-US" b="1" dirty="0" smtClean="0">
                <a:solidFill>
                  <a:schemeClr val="tx1"/>
                </a:solidFill>
              </a:rPr>
              <a:t>Michael’s conversion and discipleship: </a:t>
            </a:r>
            <a:r>
              <a:rPr lang="en-US" dirty="0" smtClean="0">
                <a:solidFill>
                  <a:schemeClr val="tx1"/>
                </a:solidFill>
              </a:rPr>
              <a:t>Radical conversion, spent 6 months on a Blackfeet Indian reservation with some “old school” Pentecostal believers, serious believers with little worldly distraction.</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411774932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515600" cy="1096046"/>
          </a:xfrm>
        </p:spPr>
        <p:txBody>
          <a:bodyPr>
            <a:normAutofit/>
          </a:bodyPr>
          <a:lstStyle/>
          <a:p>
            <a:pPr algn="ctr"/>
            <a:r>
              <a:rPr lang="en-US" sz="4400" dirty="0" smtClean="0"/>
              <a:t>Live Boot Camp Special Offer</a:t>
            </a:r>
            <a:endParaRPr lang="en-US" sz="4400" dirty="0"/>
          </a:p>
        </p:txBody>
      </p:sp>
      <p:sp>
        <p:nvSpPr>
          <p:cNvPr id="6" name="Text Placeholder 5"/>
          <p:cNvSpPr>
            <a:spLocks noGrp="1"/>
          </p:cNvSpPr>
          <p:nvPr>
            <p:ph type="body" idx="1"/>
          </p:nvPr>
        </p:nvSpPr>
        <p:spPr>
          <a:xfrm>
            <a:off x="831850" y="1787714"/>
            <a:ext cx="10659934" cy="4736653"/>
          </a:xfrm>
        </p:spPr>
        <p:txBody>
          <a:bodyPr>
            <a:normAutofit fontScale="92500" lnSpcReduction="10000"/>
          </a:bodyPr>
          <a:lstStyle/>
          <a:p>
            <a:r>
              <a:rPr lang="en-US" b="1" dirty="0">
                <a:solidFill>
                  <a:schemeClr val="tx1"/>
                </a:solidFill>
              </a:rPr>
              <a:t>This is </a:t>
            </a:r>
            <a:r>
              <a:rPr lang="en-US" b="1" dirty="0" smtClean="0">
                <a:solidFill>
                  <a:schemeClr val="tx1"/>
                </a:solidFill>
              </a:rPr>
              <a:t>the best of the best of our material and resources! Includes:</a:t>
            </a:r>
            <a:endParaRPr lang="en-US" dirty="0" smtClean="0">
              <a:solidFill>
                <a:schemeClr val="tx1"/>
              </a:solidFill>
            </a:endParaRPr>
          </a:p>
          <a:p>
            <a:pPr marL="228600" indent="-228600">
              <a:buFont typeface="Arial" panose="020B0604020202020204" pitchFamily="34" charset="0"/>
              <a:buChar char="•"/>
            </a:pPr>
            <a:r>
              <a:rPr lang="en-US" dirty="0" smtClean="0">
                <a:solidFill>
                  <a:schemeClr val="tx1"/>
                </a:solidFill>
              </a:rPr>
              <a:t>8-week program with the live coaching call, courses, </a:t>
            </a:r>
            <a:r>
              <a:rPr lang="en-US" i="1" dirty="0" smtClean="0">
                <a:solidFill>
                  <a:schemeClr val="tx1"/>
                </a:solidFill>
              </a:rPr>
              <a:t>Destiny Finder Small Group program</a:t>
            </a:r>
            <a:r>
              <a:rPr lang="en-US" dirty="0" smtClean="0">
                <a:solidFill>
                  <a:schemeClr val="tx1"/>
                </a:solidFill>
              </a:rPr>
              <a:t>, </a:t>
            </a:r>
            <a:r>
              <a:rPr lang="en-US" i="1" dirty="0" smtClean="0">
                <a:solidFill>
                  <a:schemeClr val="tx1"/>
                </a:solidFill>
              </a:rPr>
              <a:t>Small Group Leader Training </a:t>
            </a:r>
            <a:r>
              <a:rPr lang="en-US" dirty="0" smtClean="0">
                <a:solidFill>
                  <a:schemeClr val="tx1"/>
                </a:solidFill>
              </a:rPr>
              <a:t>and </a:t>
            </a:r>
            <a:r>
              <a:rPr lang="en-US" i="1" dirty="0" smtClean="0">
                <a:solidFill>
                  <a:schemeClr val="tx1"/>
                </a:solidFill>
              </a:rPr>
              <a:t>MAX Membership </a:t>
            </a:r>
            <a:r>
              <a:rPr lang="en-US" dirty="0" smtClean="0">
                <a:solidFill>
                  <a:schemeClr val="tx1"/>
                </a:solidFill>
              </a:rPr>
              <a:t>for 3 months</a:t>
            </a:r>
          </a:p>
          <a:p>
            <a:pPr marL="228600" indent="-228600">
              <a:buFont typeface="Arial" panose="020B0604020202020204" pitchFamily="34" charset="0"/>
              <a:buChar char="•"/>
            </a:pPr>
            <a:r>
              <a:rPr lang="en-US" dirty="0" smtClean="0">
                <a:solidFill>
                  <a:schemeClr val="tx1"/>
                </a:solidFill>
              </a:rPr>
              <a:t>Total value: $2100  </a:t>
            </a:r>
            <a:r>
              <a:rPr lang="en-US" b="1" dirty="0" smtClean="0">
                <a:solidFill>
                  <a:schemeClr val="tx1"/>
                </a:solidFill>
              </a:rPr>
              <a:t>Live</a:t>
            </a:r>
            <a:r>
              <a:rPr lang="en-US" dirty="0" smtClean="0">
                <a:solidFill>
                  <a:schemeClr val="tx1"/>
                </a:solidFill>
              </a:rPr>
              <a:t> </a:t>
            </a:r>
            <a:r>
              <a:rPr lang="en-US" b="1" dirty="0" smtClean="0">
                <a:solidFill>
                  <a:schemeClr val="tx1"/>
                </a:solidFill>
              </a:rPr>
              <a:t>Boot Camp Investment: $1299</a:t>
            </a:r>
          </a:p>
          <a:p>
            <a:r>
              <a:rPr lang="en-US" b="1" dirty="0" smtClean="0">
                <a:solidFill>
                  <a:schemeClr val="tx1"/>
                </a:solidFill>
              </a:rPr>
              <a:t>Offer for Workshop participants: </a:t>
            </a:r>
          </a:p>
          <a:p>
            <a:pPr marL="228600" indent="-228600">
              <a:buFont typeface="Arial" panose="020B0604020202020204" pitchFamily="34" charset="0"/>
              <a:buChar char="•"/>
            </a:pPr>
            <a:r>
              <a:rPr lang="en-US" b="1" dirty="0" smtClean="0">
                <a:solidFill>
                  <a:srgbClr val="7030A0"/>
                </a:solidFill>
              </a:rPr>
              <a:t>$799 ($500 off</a:t>
            </a:r>
            <a:r>
              <a:rPr lang="en-US" b="1" dirty="0" smtClean="0">
                <a:solidFill>
                  <a:srgbClr val="7030A0"/>
                </a:solidFill>
              </a:rPr>
              <a:t>) One-Pay</a:t>
            </a:r>
            <a:r>
              <a:rPr lang="en-US" b="1" dirty="0" smtClean="0">
                <a:solidFill>
                  <a:srgbClr val="7030A0"/>
                </a:solidFill>
                <a:effectLst>
                  <a:outerShdw blurRad="38100" dist="38100" dir="2700000" algn="tl">
                    <a:srgbClr val="000000">
                      <a:alpha val="43137"/>
                    </a:srgbClr>
                  </a:outerShdw>
                </a:effectLst>
              </a:rPr>
              <a:t>   </a:t>
            </a:r>
            <a:r>
              <a:rPr lang="en-US" b="1" dirty="0" smtClean="0">
                <a:solidFill>
                  <a:schemeClr val="tx1"/>
                </a:solidFill>
              </a:rPr>
              <a:t>Coupon </a:t>
            </a:r>
            <a:r>
              <a:rPr lang="en-US" b="1" dirty="0">
                <a:solidFill>
                  <a:schemeClr val="tx1"/>
                </a:solidFill>
              </a:rPr>
              <a:t>c</a:t>
            </a:r>
            <a:r>
              <a:rPr lang="en-US" b="1" dirty="0" smtClean="0">
                <a:solidFill>
                  <a:schemeClr val="tx1"/>
                </a:solidFill>
              </a:rPr>
              <a:t>ode: </a:t>
            </a:r>
            <a:r>
              <a:rPr lang="en-US" b="1" dirty="0" smtClean="0">
                <a:solidFill>
                  <a:schemeClr val="tx1"/>
                </a:solidFill>
              </a:rPr>
              <a:t>BOOT799OCT21</a:t>
            </a:r>
            <a:endParaRPr lang="en-US" b="1" dirty="0" smtClean="0">
              <a:solidFill>
                <a:schemeClr val="tx1"/>
              </a:solidFill>
            </a:endParaRPr>
          </a:p>
          <a:p>
            <a:r>
              <a:rPr lang="en-US" dirty="0" smtClean="0">
                <a:solidFill>
                  <a:schemeClr val="tx1"/>
                </a:solidFill>
              </a:rPr>
              <a:t>OR </a:t>
            </a:r>
          </a:p>
          <a:p>
            <a:pPr marL="228600" indent="-228600">
              <a:buFont typeface="Arial" panose="020B0604020202020204" pitchFamily="34" charset="0"/>
              <a:buChar char="•"/>
            </a:pPr>
            <a:r>
              <a:rPr lang="en-US" b="1" dirty="0" smtClean="0">
                <a:solidFill>
                  <a:schemeClr val="accent2">
                    <a:lumMod val="75000"/>
                  </a:schemeClr>
                </a:solidFill>
              </a:rPr>
              <a:t>$299 x 3 monthly payments ($600 off)   </a:t>
            </a:r>
            <a:r>
              <a:rPr lang="en-US" b="1" dirty="0" smtClean="0">
                <a:solidFill>
                  <a:schemeClr val="tx1"/>
                </a:solidFill>
              </a:rPr>
              <a:t>Coupon code </a:t>
            </a:r>
            <a:r>
              <a:rPr lang="en-US" b="1" dirty="0" smtClean="0">
                <a:solidFill>
                  <a:schemeClr val="tx1"/>
                </a:solidFill>
              </a:rPr>
              <a:t>BOOT299OCT21</a:t>
            </a:r>
            <a:endParaRPr lang="en-US" b="1" dirty="0" smtClean="0">
              <a:solidFill>
                <a:schemeClr val="tx1"/>
              </a:solidFill>
            </a:endParaRPr>
          </a:p>
          <a:p>
            <a:pPr marL="228600" indent="-228600">
              <a:buFont typeface="Arial" panose="020B0604020202020204" pitchFamily="34" charset="0"/>
              <a:buChar char="•"/>
            </a:pPr>
            <a:r>
              <a:rPr lang="en-US" dirty="0">
                <a:solidFill>
                  <a:schemeClr val="tx1"/>
                </a:solidFill>
              </a:rPr>
              <a:t>G</a:t>
            </a:r>
            <a:r>
              <a:rPr lang="en-US" dirty="0" smtClean="0">
                <a:solidFill>
                  <a:schemeClr val="tx1"/>
                </a:solidFill>
              </a:rPr>
              <a:t>o to </a:t>
            </a:r>
            <a:r>
              <a:rPr lang="en-US" dirty="0" smtClean="0">
                <a:solidFill>
                  <a:schemeClr val="tx1"/>
                </a:solidFill>
                <a:hlinkClick r:id="rId3"/>
              </a:rPr>
              <a:t>pastorscoach.com</a:t>
            </a:r>
            <a:r>
              <a:rPr lang="en-US" dirty="0" smtClean="0">
                <a:solidFill>
                  <a:schemeClr val="tx1"/>
                </a:solidFill>
              </a:rPr>
              <a:t>, </a:t>
            </a:r>
            <a:r>
              <a:rPr lang="en-US" dirty="0">
                <a:solidFill>
                  <a:schemeClr val="tx1"/>
                </a:solidFill>
              </a:rPr>
              <a:t>select </a:t>
            </a:r>
            <a:r>
              <a:rPr lang="en-US" dirty="0" smtClean="0">
                <a:solidFill>
                  <a:schemeClr val="tx1"/>
                </a:solidFill>
              </a:rPr>
              <a:t>the </a:t>
            </a:r>
            <a:r>
              <a:rPr lang="en-US" dirty="0">
                <a:solidFill>
                  <a:schemeClr val="tx1"/>
                </a:solidFill>
              </a:rPr>
              <a:t>O</a:t>
            </a:r>
            <a:r>
              <a:rPr lang="en-US" dirty="0" smtClean="0">
                <a:solidFill>
                  <a:schemeClr val="tx1"/>
                </a:solidFill>
              </a:rPr>
              <a:t>ne-pay or Monthly option</a:t>
            </a:r>
            <a:r>
              <a:rPr lang="en-US" dirty="0" smtClean="0">
                <a:solidFill>
                  <a:schemeClr val="tx1"/>
                </a:solidFill>
              </a:rPr>
              <a:t>, </a:t>
            </a:r>
            <a:r>
              <a:rPr lang="en-US" dirty="0">
                <a:solidFill>
                  <a:schemeClr val="tx1"/>
                </a:solidFill>
              </a:rPr>
              <a:t>in Checkout </a:t>
            </a:r>
            <a:r>
              <a:rPr lang="en-US" dirty="0" smtClean="0">
                <a:solidFill>
                  <a:schemeClr val="tx1"/>
                </a:solidFill>
              </a:rPr>
              <a:t>enter and apply the </a:t>
            </a:r>
            <a:r>
              <a:rPr lang="en-US" dirty="0" smtClean="0">
                <a:solidFill>
                  <a:schemeClr val="tx1"/>
                </a:solidFill>
              </a:rPr>
              <a:t>coupon </a:t>
            </a:r>
            <a:r>
              <a:rPr lang="en-US" dirty="0" smtClean="0">
                <a:solidFill>
                  <a:schemeClr val="tx1"/>
                </a:solidFill>
              </a:rPr>
              <a:t>code, place order.</a:t>
            </a:r>
            <a:endParaRPr lang="en-US" b="1" dirty="0" smtClean="0">
              <a:solidFill>
                <a:schemeClr val="tx1"/>
              </a:solidFill>
            </a:endParaRPr>
          </a:p>
          <a:p>
            <a:pPr marL="228600" indent="-228600">
              <a:buFont typeface="Arial" panose="020B0604020202020204" pitchFamily="34" charset="0"/>
              <a:buChar char="•"/>
            </a:pPr>
            <a:r>
              <a:rPr lang="en-US" sz="2800" b="1" dirty="0" smtClean="0">
                <a:solidFill>
                  <a:schemeClr val="tx1"/>
                </a:solidFill>
              </a:rPr>
              <a:t>Expires Fri </a:t>
            </a:r>
            <a:r>
              <a:rPr lang="en-US" sz="2800" b="1" dirty="0" smtClean="0">
                <a:solidFill>
                  <a:schemeClr val="tx1"/>
                </a:solidFill>
              </a:rPr>
              <a:t>Oct 8 at </a:t>
            </a:r>
            <a:r>
              <a:rPr lang="en-US" sz="2800" b="1" dirty="0" smtClean="0">
                <a:solidFill>
                  <a:schemeClr val="tx1"/>
                </a:solidFill>
              </a:rPr>
              <a:t>midnight ***</a:t>
            </a:r>
          </a:p>
          <a:p>
            <a:pPr marL="228600" indent="-228600">
              <a:buFont typeface="Arial" panose="020B0604020202020204" pitchFamily="34" charset="0"/>
              <a:buChar char="•"/>
            </a:pPr>
            <a:r>
              <a:rPr lang="en-US" dirty="0" smtClean="0">
                <a:solidFill>
                  <a:schemeClr val="tx1"/>
                </a:solidFill>
              </a:rPr>
              <a:t>Partial scholarships may be available; please talk to us.</a:t>
            </a:r>
          </a:p>
        </p:txBody>
      </p:sp>
    </p:spTree>
    <p:extLst>
      <p:ext uri="{BB962C8B-B14F-4D97-AF65-F5344CB8AC3E}">
        <p14:creationId xmlns:p14="http://schemas.microsoft.com/office/powerpoint/2010/main" val="288564220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400" smtClean="0"/>
              <a:t>Your Assignment for Today</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smtClean="0">
                <a:solidFill>
                  <a:schemeClr val="tx1"/>
                </a:solidFill>
              </a:rPr>
              <a:t>Activities to do</a:t>
            </a:r>
          </a:p>
          <a:p>
            <a:pPr marL="342900" indent="-342900">
              <a:buFont typeface="Arial" panose="020B0604020202020204" pitchFamily="34" charset="0"/>
              <a:buChar char="•"/>
            </a:pPr>
            <a:r>
              <a:rPr lang="en-US" dirty="0" smtClean="0">
                <a:solidFill>
                  <a:schemeClr val="tx1"/>
                </a:solidFill>
              </a:rPr>
              <a:t>Think about how to share about the “tithe of time.”</a:t>
            </a:r>
          </a:p>
          <a:p>
            <a:pPr marL="342900" indent="-342900">
              <a:buFont typeface="Arial" panose="020B0604020202020204" pitchFamily="34" charset="0"/>
              <a:buChar char="•"/>
            </a:pPr>
            <a:r>
              <a:rPr lang="en-US" smtClean="0">
                <a:solidFill>
                  <a:schemeClr val="tx1"/>
                </a:solidFill>
              </a:rPr>
              <a:t>Review </a:t>
            </a:r>
            <a:r>
              <a:rPr lang="en-US" dirty="0" smtClean="0">
                <a:solidFill>
                  <a:schemeClr val="tx1"/>
                </a:solidFill>
              </a:rPr>
              <a:t>the previous assignments and catch </a:t>
            </a:r>
            <a:r>
              <a:rPr lang="en-US" smtClean="0">
                <a:solidFill>
                  <a:schemeClr val="tx1"/>
                </a:solidFill>
              </a:rPr>
              <a:t>up.</a:t>
            </a:r>
            <a:endParaRPr lang="en-US" dirty="0" smtClean="0">
              <a:solidFill>
                <a:schemeClr val="tx1"/>
              </a:solidFill>
            </a:endParaRPr>
          </a:p>
          <a:p>
            <a:pPr marL="342900" indent="-342900">
              <a:buFont typeface="Arial" panose="020B0604020202020204" pitchFamily="34" charset="0"/>
              <a:buChar char="•"/>
            </a:pPr>
            <a:r>
              <a:rPr lang="en-US" dirty="0" smtClean="0">
                <a:solidFill>
                  <a:schemeClr val="tx1"/>
                </a:solidFill>
              </a:rPr>
              <a:t>Consider signing up for the Boot Camp</a:t>
            </a:r>
          </a:p>
          <a:p>
            <a:endParaRPr lang="en-US" dirty="0">
              <a:solidFill>
                <a:schemeClr val="tx1"/>
              </a:solidFill>
            </a:endParaRPr>
          </a:p>
        </p:txBody>
      </p:sp>
    </p:spTree>
    <p:extLst>
      <p:ext uri="{BB962C8B-B14F-4D97-AF65-F5344CB8AC3E}">
        <p14:creationId xmlns:p14="http://schemas.microsoft.com/office/powerpoint/2010/main" val="205363888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400" dirty="0" smtClean="0"/>
              <a:t>Application</a:t>
            </a:r>
            <a:endParaRPr lang="en-US" sz="44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smtClean="0">
                <a:solidFill>
                  <a:schemeClr val="tx1"/>
                </a:solidFill>
              </a:rPr>
              <a:t>Activities to do </a:t>
            </a:r>
            <a:r>
              <a:rPr lang="en-US" b="1" dirty="0" smtClean="0">
                <a:solidFill>
                  <a:schemeClr val="tx1"/>
                </a:solidFill>
              </a:rPr>
              <a:t>- </a:t>
            </a:r>
            <a:r>
              <a:rPr lang="en-US" b="1" dirty="0" smtClean="0">
                <a:solidFill>
                  <a:schemeClr val="tx1"/>
                </a:solidFill>
              </a:rPr>
              <a:t>Try the </a:t>
            </a:r>
            <a:r>
              <a:rPr lang="en-US" b="1" i="1" dirty="0" smtClean="0">
                <a:solidFill>
                  <a:schemeClr val="tx1"/>
                </a:solidFill>
              </a:rPr>
              <a:t>Journey </a:t>
            </a:r>
            <a:r>
              <a:rPr lang="en-US" b="1" i="1" dirty="0" smtClean="0">
                <a:solidFill>
                  <a:schemeClr val="tx1"/>
                </a:solidFill>
              </a:rPr>
              <a:t>Guide,</a:t>
            </a:r>
            <a:r>
              <a:rPr lang="en-US" b="1" dirty="0" smtClean="0">
                <a:solidFill>
                  <a:schemeClr val="tx1"/>
                </a:solidFill>
              </a:rPr>
              <a:t> Consider the Boot Camp!</a:t>
            </a:r>
            <a:endParaRPr lang="en-US" b="1" dirty="0" smtClean="0">
              <a:solidFill>
                <a:schemeClr val="tx1"/>
              </a:solidFill>
            </a:endParaRPr>
          </a:p>
          <a:p>
            <a:pPr marL="342900" indent="-342900">
              <a:buFont typeface="Arial" panose="020B0604020202020204" pitchFamily="34" charset="0"/>
              <a:buChar char="•"/>
            </a:pPr>
            <a:r>
              <a:rPr lang="en-US" dirty="0" smtClean="0">
                <a:solidFill>
                  <a:schemeClr val="tx1"/>
                </a:solidFill>
              </a:rPr>
              <a:t>If you have an account in DestinyFinder.com already (you’ve done the Free Assessment or purchased the </a:t>
            </a:r>
            <a:r>
              <a:rPr lang="en-US" i="1" dirty="0" smtClean="0">
                <a:solidFill>
                  <a:schemeClr val="tx1"/>
                </a:solidFill>
              </a:rPr>
              <a:t>Profiler</a:t>
            </a:r>
            <a:r>
              <a:rPr lang="en-US" dirty="0" smtClean="0">
                <a:solidFill>
                  <a:schemeClr val="tx1"/>
                </a:solidFill>
              </a:rPr>
              <a:t>), then go to the site (</a:t>
            </a:r>
            <a:r>
              <a:rPr lang="en-US" dirty="0" smtClean="0">
                <a:solidFill>
                  <a:schemeClr val="tx1"/>
                </a:solidFill>
                <a:hlinkClick r:id="rId3"/>
              </a:rPr>
              <a:t>https://destinyfinder.com/</a:t>
            </a:r>
            <a:r>
              <a:rPr lang="en-US" dirty="0" smtClean="0">
                <a:solidFill>
                  <a:schemeClr val="tx1"/>
                </a:solidFill>
              </a:rPr>
              <a:t>) and log in as usual, then go to </a:t>
            </a:r>
            <a:r>
              <a:rPr lang="en-US" dirty="0" smtClean="0">
                <a:solidFill>
                  <a:schemeClr val="tx1"/>
                </a:solidFill>
              </a:rPr>
              <a:t>My Account and </a:t>
            </a:r>
            <a:r>
              <a:rPr lang="en-US" dirty="0" smtClean="0">
                <a:solidFill>
                  <a:schemeClr val="tx1"/>
                </a:solidFill>
              </a:rPr>
              <a:t>try it out</a:t>
            </a:r>
            <a:r>
              <a:rPr lang="en-US" dirty="0" smtClean="0">
                <a:solidFill>
                  <a:schemeClr val="tx1"/>
                </a:solidFill>
              </a:rPr>
              <a:t>!</a:t>
            </a:r>
            <a:endParaRPr lang="en-US" dirty="0" smtClean="0">
              <a:solidFill>
                <a:schemeClr val="tx1"/>
              </a:solidFill>
            </a:endParaRPr>
          </a:p>
          <a:p>
            <a:pPr marL="342900" indent="-342900">
              <a:buFont typeface="Arial" panose="020B0604020202020204" pitchFamily="34" charset="0"/>
              <a:buChar char="•"/>
            </a:pPr>
            <a:r>
              <a:rPr lang="en-US" dirty="0" smtClean="0">
                <a:solidFill>
                  <a:schemeClr val="tx1"/>
                </a:solidFill>
              </a:rPr>
              <a:t>If you don’t have an account in DestinyFinder.com then go to the site </a:t>
            </a:r>
            <a:r>
              <a:rPr lang="en-US" dirty="0">
                <a:solidFill>
                  <a:schemeClr val="tx1"/>
                </a:solidFill>
              </a:rPr>
              <a:t>(</a:t>
            </a:r>
            <a:r>
              <a:rPr lang="en-US" dirty="0">
                <a:solidFill>
                  <a:schemeClr val="tx1"/>
                </a:solidFill>
                <a:hlinkClick r:id="rId3"/>
              </a:rPr>
              <a:t>https://destinyfinder.com/</a:t>
            </a:r>
            <a:r>
              <a:rPr lang="en-US" dirty="0">
                <a:solidFill>
                  <a:schemeClr val="tx1"/>
                </a:solidFill>
              </a:rPr>
              <a:t>) </a:t>
            </a:r>
            <a:r>
              <a:rPr lang="en-US" dirty="0" smtClean="0">
                <a:solidFill>
                  <a:schemeClr val="tx1"/>
                </a:solidFill>
              </a:rPr>
              <a:t>and either do the Free Assessment or purchase the </a:t>
            </a:r>
            <a:r>
              <a:rPr lang="en-US" i="1" dirty="0" smtClean="0">
                <a:solidFill>
                  <a:schemeClr val="tx1"/>
                </a:solidFill>
              </a:rPr>
              <a:t>Journey Guide</a:t>
            </a:r>
            <a:r>
              <a:rPr lang="en-US" dirty="0" smtClean="0">
                <a:solidFill>
                  <a:schemeClr val="tx1"/>
                </a:solidFill>
              </a:rPr>
              <a:t>. </a:t>
            </a:r>
          </a:p>
          <a:p>
            <a:pPr marL="342900" indent="-342900">
              <a:buFont typeface="Arial" panose="020B0604020202020204" pitchFamily="34" charset="0"/>
              <a:buChar char="•"/>
            </a:pPr>
            <a:r>
              <a:rPr lang="en-US" dirty="0" smtClean="0">
                <a:solidFill>
                  <a:schemeClr val="tx1"/>
                </a:solidFill>
              </a:rPr>
              <a:t>If you are a pastor or church leader, consider joining us in the Boot Camp. We only do the live Boot Camp three times a year so don’t miss this incredible training experience.</a:t>
            </a:r>
            <a:endParaRPr lang="en-US" dirty="0" smtClean="0">
              <a:solidFill>
                <a:schemeClr val="tx1"/>
              </a:solidFill>
            </a:endParaRPr>
          </a:p>
        </p:txBody>
      </p:sp>
    </p:spTree>
    <p:extLst>
      <p:ext uri="{BB962C8B-B14F-4D97-AF65-F5344CB8AC3E}">
        <p14:creationId xmlns:p14="http://schemas.microsoft.com/office/powerpoint/2010/main" val="384035835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5552106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49641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rmAutofit/>
          </a:bodyPr>
          <a:lstStyle/>
          <a:p>
            <a:r>
              <a:rPr lang="en-US" sz="4800" dirty="0" smtClean="0"/>
              <a:t>The </a:t>
            </a:r>
            <a:r>
              <a:rPr lang="en-US" sz="4800" dirty="0"/>
              <a:t>Current Discipleship </a:t>
            </a:r>
            <a:r>
              <a:rPr lang="en-US" sz="4800" dirty="0" smtClean="0"/>
              <a:t>Crisis</a:t>
            </a:r>
            <a:endParaRPr lang="en-US" sz="48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smtClean="0">
                <a:solidFill>
                  <a:schemeClr val="tx1"/>
                </a:solidFill>
              </a:rPr>
              <a:t>Few churches do discipleship anymore</a:t>
            </a:r>
          </a:p>
          <a:p>
            <a:pPr marL="342900" indent="-342900">
              <a:buFont typeface="Arial" panose="020B0604020202020204" pitchFamily="34" charset="0"/>
              <a:buChar char="•"/>
            </a:pPr>
            <a:r>
              <a:rPr lang="en-US" dirty="0" smtClean="0">
                <a:solidFill>
                  <a:schemeClr val="tx1"/>
                </a:solidFill>
              </a:rPr>
              <a:t>Focus on “my needs” leads to consumer orientation.</a:t>
            </a:r>
            <a:endParaRPr lang="en-US" dirty="0">
              <a:solidFill>
                <a:schemeClr val="tx1"/>
              </a:solidFill>
            </a:endParaRPr>
          </a:p>
          <a:p>
            <a:pPr marL="342900" indent="-342900">
              <a:buFont typeface="Arial" panose="020B0604020202020204" pitchFamily="34" charset="0"/>
              <a:buChar char="•"/>
            </a:pPr>
            <a:r>
              <a:rPr lang="en-US" dirty="0" smtClean="0">
                <a:solidFill>
                  <a:schemeClr val="tx1"/>
                </a:solidFill>
              </a:rPr>
              <a:t>Sunday </a:t>
            </a:r>
            <a:r>
              <a:rPr lang="en-US" dirty="0">
                <a:solidFill>
                  <a:schemeClr val="tx1"/>
                </a:solidFill>
              </a:rPr>
              <a:t>attendance </a:t>
            </a:r>
            <a:r>
              <a:rPr lang="en-US" dirty="0" smtClean="0">
                <a:solidFill>
                  <a:schemeClr val="tx1"/>
                </a:solidFill>
              </a:rPr>
              <a:t>sporadic.</a:t>
            </a:r>
            <a:endParaRPr lang="en-US" dirty="0">
              <a:solidFill>
                <a:schemeClr val="tx1"/>
              </a:solidFill>
            </a:endParaRPr>
          </a:p>
          <a:p>
            <a:pPr marL="342900" indent="-342900">
              <a:buFont typeface="Arial" panose="020B0604020202020204" pitchFamily="34" charset="0"/>
              <a:buChar char="•"/>
            </a:pPr>
            <a:r>
              <a:rPr lang="en-US" dirty="0" smtClean="0">
                <a:solidFill>
                  <a:schemeClr val="tx1"/>
                </a:solidFill>
              </a:rPr>
              <a:t>Less emphasis on the Bible and doctrine.</a:t>
            </a:r>
          </a:p>
          <a:p>
            <a:pPr marL="342900" indent="-342900">
              <a:buFont typeface="Arial" panose="020B0604020202020204" pitchFamily="34" charset="0"/>
              <a:buChar char="•"/>
            </a:pPr>
            <a:r>
              <a:rPr lang="en-US" dirty="0" smtClean="0">
                <a:solidFill>
                  <a:schemeClr val="tx1"/>
                </a:solidFill>
              </a:rPr>
              <a:t>Celebrity </a:t>
            </a:r>
            <a:r>
              <a:rPr lang="en-US" dirty="0">
                <a:solidFill>
                  <a:schemeClr val="tx1"/>
                </a:solidFill>
              </a:rPr>
              <a:t>driven: focus on the external, </a:t>
            </a:r>
            <a:r>
              <a:rPr lang="en-US" dirty="0" smtClean="0">
                <a:solidFill>
                  <a:schemeClr val="tx1"/>
                </a:solidFill>
              </a:rPr>
              <a:t>image.</a:t>
            </a:r>
            <a:endParaRPr lang="en-US" dirty="0">
              <a:solidFill>
                <a:schemeClr val="tx1"/>
              </a:solidFill>
            </a:endParaRPr>
          </a:p>
          <a:p>
            <a:pPr marL="342900" indent="-342900">
              <a:buFont typeface="Arial" panose="020B0604020202020204" pitchFamily="34" charset="0"/>
              <a:buChar char="•"/>
            </a:pPr>
            <a:r>
              <a:rPr lang="en-US" dirty="0" smtClean="0">
                <a:solidFill>
                  <a:schemeClr val="tx1"/>
                </a:solidFill>
              </a:rPr>
              <a:t>Lax on sin; people are not challenged to live holy.</a:t>
            </a:r>
          </a:p>
          <a:p>
            <a:pPr marL="342900" indent="-342900">
              <a:buFont typeface="Arial" panose="020B0604020202020204" pitchFamily="34" charset="0"/>
              <a:buChar char="•"/>
            </a:pPr>
            <a:r>
              <a:rPr lang="en-US" dirty="0" smtClean="0">
                <a:solidFill>
                  <a:schemeClr val="tx1"/>
                </a:solidFill>
              </a:rPr>
              <a:t>Event driven: run by professionals, short term, low commitment.</a:t>
            </a:r>
          </a:p>
          <a:p>
            <a:pPr marL="342900" indent="-342900">
              <a:buFont typeface="Arial" panose="020B0604020202020204" pitchFamily="34" charset="0"/>
              <a:buChar char="•"/>
            </a:pPr>
            <a:r>
              <a:rPr lang="en-US" dirty="0" smtClean="0">
                <a:solidFill>
                  <a:schemeClr val="tx1"/>
                </a:solidFill>
              </a:rPr>
              <a:t>Focus on concerts and conferences, little actual evangelism and discipling</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6974974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838200" y="345834"/>
            <a:ext cx="10653584" cy="1096046"/>
          </a:xfrm>
        </p:spPr>
        <p:txBody>
          <a:bodyPr>
            <a:noAutofit/>
          </a:bodyPr>
          <a:lstStyle/>
          <a:p>
            <a:r>
              <a:rPr lang="en-US" sz="4800" dirty="0" smtClean="0"/>
              <a:t/>
            </a:r>
            <a:br>
              <a:rPr lang="en-US" sz="4800" dirty="0" smtClean="0"/>
            </a:br>
            <a:r>
              <a:rPr lang="en-US" sz="4800" dirty="0" smtClean="0"/>
              <a:t>The Great Commission</a:t>
            </a:r>
            <a:endParaRPr lang="en-US" sz="4800" dirty="0"/>
          </a:p>
        </p:txBody>
      </p:sp>
      <p:sp>
        <p:nvSpPr>
          <p:cNvPr id="6" name="Text Placeholder 5"/>
          <p:cNvSpPr>
            <a:spLocks noGrp="1"/>
          </p:cNvSpPr>
          <p:nvPr>
            <p:ph type="body" idx="1"/>
          </p:nvPr>
        </p:nvSpPr>
        <p:spPr>
          <a:xfrm>
            <a:off x="831850" y="1787714"/>
            <a:ext cx="10659934" cy="4736653"/>
          </a:xfrm>
        </p:spPr>
        <p:txBody>
          <a:bodyPr>
            <a:noAutofit/>
          </a:bodyPr>
          <a:lstStyle/>
          <a:p>
            <a:r>
              <a:rPr lang="en-US" b="1" dirty="0" smtClean="0">
                <a:solidFill>
                  <a:schemeClr val="tx1"/>
                </a:solidFill>
              </a:rPr>
              <a:t>Matt. 28:18-20</a:t>
            </a:r>
            <a:endParaRPr lang="en-US" b="1" dirty="0">
              <a:solidFill>
                <a:schemeClr val="tx1"/>
              </a:solidFill>
            </a:endParaRPr>
          </a:p>
          <a:p>
            <a:r>
              <a:rPr lang="en-US" i="1" dirty="0">
                <a:solidFill>
                  <a:schemeClr val="tx1"/>
                </a:solidFill>
              </a:rPr>
              <a:t>18 And Jesus came up and spoke to them, saying, “All authority has been given to Me in heaven and on earth. 19 </a:t>
            </a:r>
            <a:r>
              <a:rPr lang="en-US" i="1" dirty="0" smtClean="0">
                <a:solidFill>
                  <a:schemeClr val="tx1"/>
                </a:solidFill>
              </a:rPr>
              <a:t>Go </a:t>
            </a:r>
            <a:r>
              <a:rPr lang="en-US" i="1" dirty="0">
                <a:solidFill>
                  <a:schemeClr val="tx1"/>
                </a:solidFill>
              </a:rPr>
              <a:t>therefore and make disciples of all the nations, baptizing them in the name of the Father and the Son and the Holy Spirit, 20 teaching them to observe all that I commanded you; and lo, I am with you </a:t>
            </a:r>
            <a:r>
              <a:rPr lang="en-US" i="1" dirty="0" smtClean="0">
                <a:solidFill>
                  <a:schemeClr val="tx1"/>
                </a:solidFill>
              </a:rPr>
              <a:t>always</a:t>
            </a:r>
            <a:r>
              <a:rPr lang="en-US" i="1" dirty="0">
                <a:solidFill>
                  <a:schemeClr val="tx1"/>
                </a:solidFill>
              </a:rPr>
              <a:t>, even to the end of the age</a:t>
            </a:r>
            <a:r>
              <a:rPr lang="en-US" i="1" dirty="0" smtClean="0">
                <a:solidFill>
                  <a:schemeClr val="tx1"/>
                </a:solidFill>
              </a:rPr>
              <a:t>.”</a:t>
            </a:r>
          </a:p>
          <a:p>
            <a:endParaRPr lang="en-US" b="1" dirty="0" smtClean="0">
              <a:solidFill>
                <a:schemeClr val="tx1"/>
              </a:solidFill>
            </a:endParaRPr>
          </a:p>
        </p:txBody>
      </p:sp>
    </p:spTree>
    <p:extLst>
      <p:ext uri="{BB962C8B-B14F-4D97-AF65-F5344CB8AC3E}">
        <p14:creationId xmlns:p14="http://schemas.microsoft.com/office/powerpoint/2010/main" val="18999259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35390</TotalTime>
  <Words>4732</Words>
  <Application>Microsoft Office PowerPoint</Application>
  <PresentationFormat>Widescreen</PresentationFormat>
  <Paragraphs>443</Paragraphs>
  <Slides>74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74</vt:i4>
      </vt:variant>
    </vt:vector>
  </HeadingPairs>
  <TitlesOfParts>
    <vt:vector size="79" baseType="lpstr">
      <vt:lpstr>Arial</vt:lpstr>
      <vt:lpstr>Arial Black</vt:lpstr>
      <vt:lpstr>Calibri</vt:lpstr>
      <vt:lpstr>Lato</vt:lpstr>
      <vt:lpstr>Office Theme</vt:lpstr>
      <vt:lpstr>PowerPoint Presentation</vt:lpstr>
      <vt:lpstr>Introduction</vt:lpstr>
      <vt:lpstr>Challenge Outline</vt:lpstr>
      <vt:lpstr>Michael Brodeur, DD</vt:lpstr>
      <vt:lpstr>Day 1: The Heart of Disciplemaking</vt:lpstr>
      <vt:lpstr>The Call to Disciplemaking</vt:lpstr>
      <vt:lpstr>Discipleship in the 60s-80s</vt:lpstr>
      <vt:lpstr>The Current Discipleship Crisis</vt:lpstr>
      <vt:lpstr> The Great Commission</vt:lpstr>
      <vt:lpstr> The Gospel is the Good News</vt:lpstr>
      <vt:lpstr> The Great Commission (cont’)</vt:lpstr>
      <vt:lpstr>Disciplemaking Jesus’ Style</vt:lpstr>
      <vt:lpstr>Disciplemaking Jesus’ Style (cont’)</vt:lpstr>
      <vt:lpstr>Disciplemaking Jesus’ Style (cont’)</vt:lpstr>
      <vt:lpstr>The Cost of Discipleship</vt:lpstr>
      <vt:lpstr>Self-Denial and Discipleship</vt:lpstr>
      <vt:lpstr>Count the Cost</vt:lpstr>
      <vt:lpstr>Count the Cost (cont’)</vt:lpstr>
      <vt:lpstr>Eat My Flesh pt 1</vt:lpstr>
      <vt:lpstr>Eat My Flesh pt 2</vt:lpstr>
      <vt:lpstr>Eat My Flesh pt 3</vt:lpstr>
      <vt:lpstr>Practical Discipleship</vt:lpstr>
      <vt:lpstr>Seven Habits</vt:lpstr>
      <vt:lpstr>Character Development: The Destiny Process</vt:lpstr>
      <vt:lpstr>The Key is Lifestyle Management</vt:lpstr>
      <vt:lpstr>Application: Count the Cost</vt:lpstr>
      <vt:lpstr>Q &amp; A</vt:lpstr>
      <vt:lpstr>Day 2: The Process of Disciplemaking</vt:lpstr>
      <vt:lpstr>The Disciplemaking Vision</vt:lpstr>
      <vt:lpstr>The Plan: Discipleship</vt:lpstr>
      <vt:lpstr>The Problem of Stage-Centered Church</vt:lpstr>
      <vt:lpstr>Butts and Bucks</vt:lpstr>
      <vt:lpstr>Disciplemaking Strategies</vt:lpstr>
      <vt:lpstr>Prioritizing Discipleship</vt:lpstr>
      <vt:lpstr>Strategic Shift</vt:lpstr>
      <vt:lpstr>Calendar and Budget</vt:lpstr>
      <vt:lpstr>Disciplemaking as a Family</vt:lpstr>
      <vt:lpstr>The Tribal Gathering</vt:lpstr>
      <vt:lpstr>The Family</vt:lpstr>
      <vt:lpstr>Reorganize Small Groups </vt:lpstr>
      <vt:lpstr>Q &amp; A</vt:lpstr>
      <vt:lpstr>Day 3: Practical Disciplemaking</vt:lpstr>
      <vt:lpstr> The Journey Guide</vt:lpstr>
      <vt:lpstr>The JG is Based on Family Values</vt:lpstr>
      <vt:lpstr>The JG is Powerful</vt:lpstr>
      <vt:lpstr>The JG is Biblical</vt:lpstr>
      <vt:lpstr>The JG is Practical</vt:lpstr>
      <vt:lpstr> The Journey Guide Components</vt:lpstr>
      <vt:lpstr>The Profiler: Who Are You and Where Are You Going?</vt:lpstr>
      <vt:lpstr>The Mapper: How Will You Get There?</vt:lpstr>
      <vt:lpstr>The Tracker: Start Working on Goals</vt:lpstr>
      <vt:lpstr>Q &amp; A</vt:lpstr>
      <vt:lpstr>Could you use some help?</vt:lpstr>
      <vt:lpstr> The DF Church Program</vt:lpstr>
      <vt:lpstr>Destiny Finder Small Group Program</vt:lpstr>
      <vt:lpstr>Individuals: Destiny Finder LAB</vt:lpstr>
      <vt:lpstr>Pastors &amp; Leaders: We can help you!</vt:lpstr>
      <vt:lpstr>7 Growth Steps Basic Approach</vt:lpstr>
      <vt:lpstr>PowerPoint Presentation</vt:lpstr>
      <vt:lpstr>7 Steps Timeline</vt:lpstr>
      <vt:lpstr>The Boot Camp</vt:lpstr>
      <vt:lpstr>Live Boot Camp Includes</vt:lpstr>
      <vt:lpstr>Boot Camp Class Topics</vt:lpstr>
      <vt:lpstr>Live Boot Camp Starts Oct 13/14</vt:lpstr>
      <vt:lpstr>Live Boot Camp Special Offer</vt:lpstr>
      <vt:lpstr>Testimonies</vt:lpstr>
      <vt:lpstr>More Testimonies</vt:lpstr>
      <vt:lpstr>Bonus Downloads to Keep</vt:lpstr>
      <vt:lpstr>Live Boot Camp Starts Oct 13/14</vt:lpstr>
      <vt:lpstr>Live Boot Camp Special Offer</vt:lpstr>
      <vt:lpstr>Your Assignment for Today</vt:lpstr>
      <vt:lpstr>Application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Glen Reed</cp:lastModifiedBy>
  <cp:revision>611</cp:revision>
  <dcterms:created xsi:type="dcterms:W3CDTF">2018-05-02T06:50:38Z</dcterms:created>
  <dcterms:modified xsi:type="dcterms:W3CDTF">2021-09-30T08:57:25Z</dcterms:modified>
</cp:coreProperties>
</file>