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7"/>
  </p:notesMasterIdLst>
  <p:sldIdLst>
    <p:sldId id="257" r:id="rId2"/>
    <p:sldId id="478" r:id="rId3"/>
    <p:sldId id="479" r:id="rId4"/>
    <p:sldId id="473" r:id="rId5"/>
    <p:sldId id="474" r:id="rId6"/>
    <p:sldId id="475" r:id="rId7"/>
    <p:sldId id="476" r:id="rId8"/>
    <p:sldId id="477" r:id="rId9"/>
    <p:sldId id="483" r:id="rId10"/>
    <p:sldId id="480" r:id="rId11"/>
    <p:sldId id="481" r:id="rId12"/>
    <p:sldId id="484" r:id="rId13"/>
    <p:sldId id="482" r:id="rId14"/>
    <p:sldId id="485" r:id="rId15"/>
    <p:sldId id="25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2" autoAdjust="0"/>
    <p:restoredTop sz="94673"/>
  </p:normalViewPr>
  <p:slideViewPr>
    <p:cSldViewPr snapToGrid="0" snapToObjects="1">
      <p:cViewPr varScale="1">
        <p:scale>
          <a:sx n="78" d="100"/>
          <a:sy n="78" d="100"/>
        </p:scale>
        <p:origin x="66"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9002E-A6F1-FE4A-877B-3ACC464AF629}" type="datetimeFigureOut">
              <a:rPr lang="en-US" smtClean="0"/>
              <a:t>2/22/2021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8AB96D-B0B2-7B43-9B5B-FCFEED60D000}" type="slidenum">
              <a:rPr lang="en-US" smtClean="0"/>
              <a:t>‹#›</a:t>
            </a:fld>
            <a:endParaRPr lang="en-US"/>
          </a:p>
        </p:txBody>
      </p:sp>
    </p:spTree>
    <p:extLst>
      <p:ext uri="{BB962C8B-B14F-4D97-AF65-F5344CB8AC3E}">
        <p14:creationId xmlns:p14="http://schemas.microsoft.com/office/powerpoint/2010/main" val="1615492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400" b="1">
                <a:latin typeface="Lato" charset="0"/>
                <a:ea typeface="Lato" charset="0"/>
                <a:cs typeface="Lato"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F2DEAE8-E052-F942-86B2-46EAE93A1D56}" type="datetimeFigureOut">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Lato" charset="0"/>
                <a:ea typeface="Lato" charset="0"/>
                <a:cs typeface="Lato"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Lato" charset="0"/>
                <a:ea typeface="Lato" charset="0"/>
                <a:cs typeface="Lato" charset="0"/>
              </a:defRPr>
            </a:lvl1pPr>
            <a:lvl2pPr>
              <a:defRPr>
                <a:latin typeface="Lato" charset="0"/>
                <a:ea typeface="Lato" charset="0"/>
                <a:cs typeface="Lato" charset="0"/>
              </a:defRPr>
            </a:lvl2pPr>
            <a:lvl3pPr>
              <a:defRPr>
                <a:latin typeface="Lato" charset="0"/>
                <a:ea typeface="Lato" charset="0"/>
                <a:cs typeface="Lato" charset="0"/>
              </a:defRPr>
            </a:lvl3pPr>
            <a:lvl4pP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F2DEAE8-E052-F942-86B2-46EAE93A1D56}" type="datetimeFigureOut">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atin typeface="Lato" charset="0"/>
                <a:ea typeface="Lato" charset="0"/>
                <a:cs typeface="Lato"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2DEAE8-E052-F942-86B2-46EAE93A1D56}" type="datetimeFigureOut">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Lato" charset="0"/>
                <a:ea typeface="Lato" charset="0"/>
                <a:cs typeface="Lato"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2DEAE8-E052-F942-86B2-46EAE93A1D56}" type="datetimeFigureOut">
              <a:rPr lang="en-US" smtClean="0"/>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Lato" charset="0"/>
                <a:ea typeface="Lato" charset="0"/>
                <a:cs typeface="Lato"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F2DEAE8-E052-F942-86B2-46EAE93A1D56}" type="datetimeFigureOut">
              <a:rPr lang="en-US" smtClean="0"/>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Lato" charset="0"/>
                <a:ea typeface="Lato" charset="0"/>
                <a:cs typeface="Lato"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F2DEAE8-E052-F942-86B2-46EAE93A1D56}" type="datetimeFigureOut">
              <a:rPr lang="en-US" smtClean="0"/>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DEAE8-E052-F942-86B2-46EAE93A1D56}" type="datetimeFigureOut">
              <a:rPr lang="en-US" smtClean="0"/>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2DEAE8-E052-F942-86B2-46EAE93A1D56}" type="datetimeFigureOut">
              <a:rPr lang="en-US" smtClean="0"/>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2DEAE8-E052-F942-86B2-46EAE93A1D56}" type="datetimeFigureOut">
              <a:rPr lang="en-US" smtClean="0"/>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2DEAE8-E052-F942-86B2-46EAE93A1D56}" type="datetimeFigureOut">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2DEAE8-E052-F942-86B2-46EAE93A1D56}" type="datetimeFigureOut">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542E-5ADE-114A-9699-5B98845986D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DEAE8-E052-F942-86B2-46EAE93A1D56}" type="datetimeFigureOut">
              <a:rPr lang="en-US" smtClean="0"/>
              <a:t>2/22/2021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65542E-5ADE-114A-9699-5B98845986D9}" type="slidenum">
              <a:rPr lang="en-US" smtClean="0"/>
              <a:t>‹#›</a:t>
            </a:fld>
            <a:endParaRPr lang="en-US"/>
          </a:p>
        </p:txBody>
      </p:sp>
    </p:spTree>
    <p:extLst>
      <p:ext uri="{BB962C8B-B14F-4D97-AF65-F5344CB8AC3E}">
        <p14:creationId xmlns:p14="http://schemas.microsoft.com/office/powerpoint/2010/main" val="18693892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b="1" kern="1200">
          <a:solidFill>
            <a:schemeClr val="tx1"/>
          </a:solidFill>
          <a:latin typeface="Lato" charset="0"/>
          <a:ea typeface="Lato" charset="0"/>
          <a:cs typeface="Lato"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charset="0"/>
          <a:ea typeface="Lato" charset="0"/>
          <a:cs typeface="Lato"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charset="0"/>
          <a:ea typeface="Lato" charset="0"/>
          <a:cs typeface="Lato"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charset="0"/>
          <a:ea typeface="Lato" charset="0"/>
          <a:cs typeface="Lato"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charset="0"/>
          <a:ea typeface="Lato" charset="0"/>
          <a:cs typeface="Lato"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charset="0"/>
          <a:ea typeface="Lato" charset="0"/>
          <a:cs typeface="Lato"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thegodtest.org/" TargetMode="External"/><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fractalfriends.us/fractalfriends/michael-brodeur" TargetMode="External"/><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7"/>
          <p:cNvSpPr txBox="1">
            <a:spLocks/>
          </p:cNvSpPr>
          <p:nvPr/>
        </p:nvSpPr>
        <p:spPr>
          <a:xfrm>
            <a:off x="5132024" y="1217861"/>
            <a:ext cx="690306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charset="0"/>
                <a:ea typeface="Lato" charset="0"/>
                <a:cs typeface="Lato"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charset="0"/>
                <a:ea typeface="Lato" charset="0"/>
                <a:cs typeface="Lato"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charset="0"/>
                <a:ea typeface="Lato" charset="0"/>
                <a:cs typeface="Lato"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charset="0"/>
                <a:ea typeface="Lato" charset="0"/>
                <a:cs typeface="Lato"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charset="0"/>
                <a:ea typeface="Lato" charset="0"/>
                <a:cs typeface="Lato"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i="1" dirty="0" smtClean="0">
                <a:solidFill>
                  <a:srgbClr val="0070C0"/>
                </a:solidFill>
                <a:latin typeface="Arial Black" panose="020B0A04020102020204" pitchFamily="34" charset="0"/>
              </a:rPr>
              <a:t>Boot Camp</a:t>
            </a:r>
          </a:p>
          <a:p>
            <a:pPr marL="0" indent="0">
              <a:buNone/>
            </a:pPr>
            <a:r>
              <a:rPr lang="en-US" sz="3600" smtClean="0">
                <a:latin typeface="Arial Black" panose="020B0A04020102020204" pitchFamily="34" charset="0"/>
              </a:rPr>
              <a:t>Module 7</a:t>
            </a:r>
            <a:endParaRPr lang="en-US" sz="3600" dirty="0" smtClean="0">
              <a:latin typeface="Arial Black" panose="020B0A04020102020204" pitchFamily="34" charset="0"/>
            </a:endParaRPr>
          </a:p>
          <a:p>
            <a:r>
              <a:rPr lang="en-US" sz="3600" dirty="0" smtClean="0">
                <a:latin typeface="Arial Black" panose="020B0A04020102020204" pitchFamily="34" charset="0"/>
              </a:rPr>
              <a:t>Outreach and Enfolding</a:t>
            </a:r>
            <a:endParaRPr lang="en-US" sz="3600" i="1" dirty="0" smtClean="0">
              <a:solidFill>
                <a:srgbClr val="0070C0"/>
              </a:solidFill>
              <a:latin typeface="Arial Black" panose="020B0A04020102020204" pitchFamily="34" charset="0"/>
            </a:endParaRPr>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Pastor’s Coach Pastorscoach.com  © 2020 Quintessant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41" y="368491"/>
            <a:ext cx="4746331" cy="3667620"/>
          </a:xfrm>
          <a:prstGeom prst="rect">
            <a:avLst/>
          </a:prstGeom>
        </p:spPr>
      </p:pic>
    </p:spTree>
    <p:extLst>
      <p:ext uri="{BB962C8B-B14F-4D97-AF65-F5344CB8AC3E}">
        <p14:creationId xmlns:p14="http://schemas.microsoft.com/office/powerpoint/2010/main" val="1139974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Evangelism Intro</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Everything can happen better in heaven except…Evangelism!</a:t>
            </a:r>
          </a:p>
          <a:p>
            <a:pPr marL="228600" indent="-228600">
              <a:buFont typeface="Arial" panose="020B0604020202020204" pitchFamily="34" charset="0"/>
              <a:buChar char="•"/>
            </a:pPr>
            <a:r>
              <a:rPr lang="en-US" dirty="0" smtClean="0">
                <a:solidFill>
                  <a:schemeClr val="tx1"/>
                </a:solidFill>
              </a:rPr>
              <a:t>Reaching the lost is our main priority. The Great Commission Matt 28:19-20</a:t>
            </a:r>
          </a:p>
          <a:p>
            <a:pPr marL="228600" indent="-228600">
              <a:buFont typeface="Arial" panose="020B0604020202020204" pitchFamily="34" charset="0"/>
              <a:buChar char="•"/>
            </a:pPr>
            <a:r>
              <a:rPr lang="en-US" dirty="0" smtClean="0">
                <a:solidFill>
                  <a:schemeClr val="tx1"/>
                </a:solidFill>
              </a:rPr>
              <a:t>Jesus had an agenda. To seek and to save that which was lost. Luke 19:10</a:t>
            </a:r>
          </a:p>
          <a:p>
            <a:pPr marL="228600" indent="-228600">
              <a:buFont typeface="Arial" panose="020B0604020202020204" pitchFamily="34" charset="0"/>
              <a:buChar char="•"/>
            </a:pPr>
            <a:r>
              <a:rPr lang="en-US" dirty="0" smtClean="0">
                <a:solidFill>
                  <a:schemeClr val="tx1"/>
                </a:solidFill>
              </a:rPr>
              <a:t>The gospel is the good news, the message of salvation and the Kingdom.</a:t>
            </a:r>
          </a:p>
          <a:p>
            <a:pPr marL="228600" indent="-228600">
              <a:buFont typeface="Arial" panose="020B0604020202020204" pitchFamily="34" charset="0"/>
              <a:buChar char="•"/>
            </a:pPr>
            <a:r>
              <a:rPr lang="en-US" dirty="0" smtClean="0">
                <a:solidFill>
                  <a:schemeClr val="tx1"/>
                </a:solidFill>
              </a:rPr>
              <a:t>Every Christian needs to share the gospel.</a:t>
            </a:r>
          </a:p>
          <a:p>
            <a:pPr marL="228600" indent="-228600">
              <a:buFont typeface="Arial" panose="020B0604020202020204" pitchFamily="34" charset="0"/>
              <a:buChar char="•"/>
            </a:pPr>
            <a:r>
              <a:rPr lang="en-US" dirty="0" smtClean="0">
                <a:solidFill>
                  <a:schemeClr val="tx1"/>
                </a:solidFill>
              </a:rPr>
              <a:t>Every Christian needs to be trained in personal soul-winning even if evangelism is not their “gift.”</a:t>
            </a:r>
          </a:p>
          <a:p>
            <a:pPr marL="228600" indent="-228600">
              <a:buFont typeface="Arial" panose="020B0604020202020204" pitchFamily="34" charset="0"/>
              <a:buChar char="•"/>
            </a:pPr>
            <a:r>
              <a:rPr lang="en-US" dirty="0" smtClean="0">
                <a:solidFill>
                  <a:schemeClr val="tx1"/>
                </a:solidFill>
              </a:rPr>
              <a:t>Most Christians think of “real evangelism” as street preaching; need to shift the understanding that evangelism is much more than that.</a:t>
            </a:r>
          </a:p>
          <a:p>
            <a:r>
              <a:rPr lang="en-US" b="1" dirty="0" smtClean="0">
                <a:solidFill>
                  <a:schemeClr val="tx1"/>
                </a:solidFill>
              </a:rPr>
              <a:t>Key: </a:t>
            </a:r>
            <a:r>
              <a:rPr lang="en-US" dirty="0" smtClean="0">
                <a:solidFill>
                  <a:schemeClr val="tx1"/>
                </a:solidFill>
              </a:rPr>
              <a:t>The most important thing is to find someone who is </a:t>
            </a:r>
            <a:r>
              <a:rPr lang="en-US" b="1" dirty="0" smtClean="0">
                <a:solidFill>
                  <a:schemeClr val="tx1"/>
                </a:solidFill>
              </a:rPr>
              <a:t>open</a:t>
            </a:r>
            <a:r>
              <a:rPr lang="en-US" dirty="0" smtClean="0">
                <a:solidFill>
                  <a:schemeClr val="tx1"/>
                </a:solidFill>
              </a:rPr>
              <a:t> and then be able to </a:t>
            </a:r>
            <a:r>
              <a:rPr lang="en-US" b="1" dirty="0" smtClean="0">
                <a:solidFill>
                  <a:schemeClr val="tx1"/>
                </a:solidFill>
              </a:rPr>
              <a:t>share the message </a:t>
            </a:r>
            <a:r>
              <a:rPr lang="en-US" dirty="0" smtClean="0">
                <a:solidFill>
                  <a:schemeClr val="tx1"/>
                </a:solidFill>
              </a:rPr>
              <a:t>in a way that they can </a:t>
            </a:r>
            <a:r>
              <a:rPr lang="en-US" b="1" dirty="0" smtClean="0">
                <a:solidFill>
                  <a:schemeClr val="tx1"/>
                </a:solidFill>
              </a:rPr>
              <a:t>understand</a:t>
            </a:r>
            <a:r>
              <a:rPr lang="en-US" dirty="0" smtClean="0">
                <a:solidFill>
                  <a:schemeClr val="tx1"/>
                </a:solidFill>
              </a:rPr>
              <a:t> and </a:t>
            </a:r>
            <a:r>
              <a:rPr lang="en-US" b="1" dirty="0" smtClean="0">
                <a:solidFill>
                  <a:schemeClr val="tx1"/>
                </a:solidFill>
              </a:rPr>
              <a:t>respond</a:t>
            </a:r>
            <a:r>
              <a:rPr lang="en-US" dirty="0" smtClean="0">
                <a:solidFill>
                  <a:schemeClr val="tx1"/>
                </a:solidFill>
              </a:rPr>
              <a:t>. And then bring them </a:t>
            </a:r>
            <a:r>
              <a:rPr lang="en-US" b="1" dirty="0" smtClean="0">
                <a:solidFill>
                  <a:schemeClr val="tx1"/>
                </a:solidFill>
              </a:rPr>
              <a:t>in to the church</a:t>
            </a:r>
            <a:r>
              <a:rPr lang="en-US" dirty="0" smtClean="0">
                <a:solidFill>
                  <a:schemeClr val="tx1"/>
                </a:solidFill>
              </a:rPr>
              <a:t>.</a:t>
            </a:r>
          </a:p>
        </p:txBody>
      </p:sp>
    </p:spTree>
    <p:extLst>
      <p:ext uri="{BB962C8B-B14F-4D97-AF65-F5344CB8AC3E}">
        <p14:creationId xmlns:p14="http://schemas.microsoft.com/office/powerpoint/2010/main" val="1047613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Types of Evangelism</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There are many kinds of evangelism.</a:t>
            </a:r>
          </a:p>
          <a:p>
            <a:pPr marL="228600" indent="-228600">
              <a:buFont typeface="Arial" panose="020B0604020202020204" pitchFamily="34" charset="0"/>
              <a:buChar char="•"/>
            </a:pPr>
            <a:r>
              <a:rPr lang="en-US" dirty="0" smtClean="0">
                <a:solidFill>
                  <a:schemeClr val="tx1"/>
                </a:solidFill>
              </a:rPr>
              <a:t>High profile evangelism: Preaching, </a:t>
            </a:r>
            <a:r>
              <a:rPr lang="en-US" dirty="0">
                <a:solidFill>
                  <a:schemeClr val="tx1"/>
                </a:solidFill>
              </a:rPr>
              <a:t>“</a:t>
            </a:r>
            <a:r>
              <a:rPr lang="en-US" dirty="0" smtClean="0">
                <a:solidFill>
                  <a:schemeClr val="tx1"/>
                </a:solidFill>
              </a:rPr>
              <a:t>on the streets,” passing out tracts.</a:t>
            </a:r>
          </a:p>
          <a:p>
            <a:pPr marL="228600" indent="-228600">
              <a:buFont typeface="Arial" panose="020B0604020202020204" pitchFamily="34" charset="0"/>
              <a:buChar char="•"/>
            </a:pPr>
            <a:r>
              <a:rPr lang="en-US" dirty="0" smtClean="0">
                <a:solidFill>
                  <a:schemeClr val="tx1"/>
                </a:solidFill>
              </a:rPr>
              <a:t>Attractional evangelism: “Come and see;” invitations to services, events. John 4</a:t>
            </a:r>
          </a:p>
          <a:p>
            <a:pPr marL="228600" indent="-228600">
              <a:buFont typeface="Arial" panose="020B0604020202020204" pitchFamily="34" charset="0"/>
              <a:buChar char="•"/>
            </a:pPr>
            <a:r>
              <a:rPr lang="en-US" dirty="0" smtClean="0">
                <a:solidFill>
                  <a:schemeClr val="tx1"/>
                </a:solidFill>
              </a:rPr>
              <a:t>Missional evangelism: “Go and tell;” door to door, foreign missions, etc. Mark 16:15</a:t>
            </a:r>
          </a:p>
          <a:p>
            <a:pPr marL="228600" indent="-228600">
              <a:buFont typeface="Arial" panose="020B0604020202020204" pitchFamily="34" charset="0"/>
              <a:buChar char="•"/>
            </a:pPr>
            <a:r>
              <a:rPr lang="en-US" dirty="0" smtClean="0">
                <a:solidFill>
                  <a:schemeClr val="tx1"/>
                </a:solidFill>
              </a:rPr>
              <a:t>Viral evangelism: Luke 10 Find a house of peace; go into their world, pray for them, declare the kingdom.</a:t>
            </a:r>
          </a:p>
          <a:p>
            <a:pPr marL="228600" indent="-228600">
              <a:buFont typeface="Arial" panose="020B0604020202020204" pitchFamily="34" charset="0"/>
              <a:buChar char="•"/>
            </a:pPr>
            <a:r>
              <a:rPr lang="en-US" dirty="0" smtClean="0">
                <a:solidFill>
                  <a:schemeClr val="tx1"/>
                </a:solidFill>
              </a:rPr>
              <a:t>Prayer and Power evangelism: Meet people randomly, impact spiritually.</a:t>
            </a:r>
          </a:p>
          <a:p>
            <a:pPr marL="228600" indent="-228600">
              <a:buFont typeface="Arial" panose="020B0604020202020204" pitchFamily="34" charset="0"/>
              <a:buChar char="•"/>
            </a:pPr>
            <a:r>
              <a:rPr lang="en-US" dirty="0" smtClean="0">
                <a:solidFill>
                  <a:schemeClr val="tx1"/>
                </a:solidFill>
              </a:rPr>
              <a:t>Servant evangelism: Do service projects, hand out water, food, etc.</a:t>
            </a:r>
          </a:p>
          <a:p>
            <a:pPr marL="228600" indent="-228600">
              <a:buFont typeface="Arial" panose="020B0604020202020204" pitchFamily="34" charset="0"/>
              <a:buChar char="•"/>
            </a:pPr>
            <a:r>
              <a:rPr lang="en-US" dirty="0">
                <a:solidFill>
                  <a:schemeClr val="tx1"/>
                </a:solidFill>
              </a:rPr>
              <a:t>Relational </a:t>
            </a:r>
            <a:r>
              <a:rPr lang="en-US" dirty="0" smtClean="0">
                <a:solidFill>
                  <a:schemeClr val="tx1"/>
                </a:solidFill>
              </a:rPr>
              <a:t>/ friendship evangelism: Develop relationships.</a:t>
            </a:r>
            <a:endParaRPr lang="en-US" dirty="0">
              <a:solidFill>
                <a:schemeClr val="tx1"/>
              </a:solidFill>
            </a:endParaRPr>
          </a:p>
          <a:p>
            <a:endParaRPr lang="en-US" dirty="0">
              <a:solidFill>
                <a:schemeClr val="tx1"/>
              </a:solidFill>
            </a:endParaRPr>
          </a:p>
          <a:p>
            <a:pPr marL="228600" indent="-228600">
              <a:buFont typeface="Arial" panose="020B0604020202020204" pitchFamily="34" charset="0"/>
              <a:buChar char="•"/>
            </a:pPr>
            <a:endParaRPr lang="en-US" dirty="0" smtClean="0">
              <a:solidFill>
                <a:schemeClr val="tx1"/>
              </a:solidFill>
            </a:endParaRPr>
          </a:p>
        </p:txBody>
      </p:sp>
    </p:spTree>
    <p:extLst>
      <p:ext uri="{BB962C8B-B14F-4D97-AF65-F5344CB8AC3E}">
        <p14:creationId xmlns:p14="http://schemas.microsoft.com/office/powerpoint/2010/main" val="3389429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Relational Evangelism</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Relational or lifestyle evangelism is the key to babies in the house!</a:t>
            </a:r>
          </a:p>
          <a:p>
            <a:pPr marL="228600" indent="-228600">
              <a:buFont typeface="Arial" panose="020B0604020202020204" pitchFamily="34" charset="0"/>
              <a:buChar char="•"/>
            </a:pPr>
            <a:r>
              <a:rPr lang="en-US" dirty="0" smtClean="0">
                <a:solidFill>
                  <a:schemeClr val="tx1"/>
                </a:solidFill>
              </a:rPr>
              <a:t>Most people come to faith through friendship /relationship with a Christian.</a:t>
            </a:r>
          </a:p>
          <a:p>
            <a:pPr marL="228600" indent="-228600">
              <a:buFont typeface="Arial" panose="020B0604020202020204" pitchFamily="34" charset="0"/>
              <a:buChar char="•"/>
            </a:pPr>
            <a:r>
              <a:rPr lang="en-US" dirty="0" smtClean="0">
                <a:solidFill>
                  <a:schemeClr val="tx1"/>
                </a:solidFill>
              </a:rPr>
              <a:t>Many believers have little or no meaningful friendships with non-Christians.</a:t>
            </a:r>
          </a:p>
          <a:p>
            <a:pPr marL="228600" indent="-228600">
              <a:buFont typeface="Arial" panose="020B0604020202020204" pitchFamily="34" charset="0"/>
              <a:buChar char="•"/>
            </a:pPr>
            <a:r>
              <a:rPr lang="en-US" dirty="0" smtClean="0">
                <a:solidFill>
                  <a:schemeClr val="tx1"/>
                </a:solidFill>
              </a:rPr>
              <a:t>Must increase interaction; </a:t>
            </a:r>
            <a:r>
              <a:rPr lang="en-US" b="1" dirty="0" smtClean="0">
                <a:solidFill>
                  <a:schemeClr val="tx1"/>
                </a:solidFill>
              </a:rPr>
              <a:t>build trust </a:t>
            </a:r>
            <a:r>
              <a:rPr lang="en-US" dirty="0" smtClean="0">
                <a:solidFill>
                  <a:schemeClr val="tx1"/>
                </a:solidFill>
              </a:rPr>
              <a:t>for people to be open to the gospel.</a:t>
            </a:r>
          </a:p>
          <a:p>
            <a:pPr marL="228600" indent="-228600">
              <a:buFont typeface="Arial" panose="020B0604020202020204" pitchFamily="34" charset="0"/>
              <a:buChar char="•"/>
            </a:pPr>
            <a:r>
              <a:rPr lang="en-US" dirty="0">
                <a:solidFill>
                  <a:schemeClr val="tx1"/>
                </a:solidFill>
              </a:rPr>
              <a:t>SOI is the people you have regular contact with: family, friends, co-workers, activity group members, neighbors, friends of family.</a:t>
            </a:r>
          </a:p>
          <a:p>
            <a:pPr marL="228600" indent="-228600">
              <a:buFont typeface="Arial" panose="020B0604020202020204" pitchFamily="34" charset="0"/>
              <a:buChar char="•"/>
            </a:pPr>
            <a:r>
              <a:rPr lang="en-US" dirty="0" smtClean="0">
                <a:solidFill>
                  <a:schemeClr val="tx1"/>
                </a:solidFill>
              </a:rPr>
              <a:t>Every church member needs </a:t>
            </a:r>
            <a:r>
              <a:rPr lang="en-US" dirty="0">
                <a:solidFill>
                  <a:schemeClr val="tx1"/>
                </a:solidFill>
              </a:rPr>
              <a:t>to reach out to their Sphere of Influence (SOI) and develop </a:t>
            </a:r>
            <a:r>
              <a:rPr lang="en-US" dirty="0" smtClean="0">
                <a:solidFill>
                  <a:schemeClr val="tx1"/>
                </a:solidFill>
              </a:rPr>
              <a:t>friendships, looking for opportunities to share the gospel.</a:t>
            </a:r>
            <a:endParaRPr lang="en-US" dirty="0">
              <a:solidFill>
                <a:schemeClr val="tx1"/>
              </a:solidFill>
            </a:endParaRPr>
          </a:p>
          <a:p>
            <a:pPr marL="228600" indent="-228600">
              <a:buFont typeface="Arial" panose="020B0604020202020204" pitchFamily="34" charset="0"/>
              <a:buChar char="•"/>
            </a:pPr>
            <a:endParaRPr lang="en-US" dirty="0" smtClean="0">
              <a:solidFill>
                <a:schemeClr val="tx1"/>
              </a:solidFill>
            </a:endParaRPr>
          </a:p>
        </p:txBody>
      </p:sp>
    </p:spTree>
    <p:extLst>
      <p:ext uri="{BB962C8B-B14F-4D97-AF65-F5344CB8AC3E}">
        <p14:creationId xmlns:p14="http://schemas.microsoft.com/office/powerpoint/2010/main" val="440583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Relational Evangelism cont.</a:t>
            </a:r>
            <a:endParaRPr lang="en-US" sz="5400" dirty="0"/>
          </a:p>
        </p:txBody>
      </p:sp>
      <p:sp>
        <p:nvSpPr>
          <p:cNvPr id="6" name="Text Placeholder 5"/>
          <p:cNvSpPr>
            <a:spLocks noGrp="1"/>
          </p:cNvSpPr>
          <p:nvPr>
            <p:ph type="body" idx="1"/>
          </p:nvPr>
        </p:nvSpPr>
        <p:spPr>
          <a:xfrm>
            <a:off x="831850" y="1787714"/>
            <a:ext cx="10659934" cy="4736653"/>
          </a:xfrm>
        </p:spPr>
        <p:txBody>
          <a:bodyPr>
            <a:normAutofit fontScale="92500" lnSpcReduction="20000"/>
          </a:bodyPr>
          <a:lstStyle/>
          <a:p>
            <a:r>
              <a:rPr lang="en-US" b="1" dirty="0" smtClean="0">
                <a:solidFill>
                  <a:schemeClr val="tx1"/>
                </a:solidFill>
              </a:rPr>
              <a:t>Primary mission field is your Sphere </a:t>
            </a:r>
            <a:r>
              <a:rPr lang="en-US" b="1" dirty="0">
                <a:solidFill>
                  <a:schemeClr val="tx1"/>
                </a:solidFill>
              </a:rPr>
              <a:t>O</a:t>
            </a:r>
            <a:r>
              <a:rPr lang="en-US" b="1" dirty="0" smtClean="0">
                <a:solidFill>
                  <a:schemeClr val="tx1"/>
                </a:solidFill>
              </a:rPr>
              <a:t>f </a:t>
            </a:r>
            <a:r>
              <a:rPr lang="en-US" b="1" dirty="0">
                <a:solidFill>
                  <a:schemeClr val="tx1"/>
                </a:solidFill>
              </a:rPr>
              <a:t>I</a:t>
            </a:r>
            <a:r>
              <a:rPr lang="en-US" b="1" dirty="0" smtClean="0">
                <a:solidFill>
                  <a:schemeClr val="tx1"/>
                </a:solidFill>
              </a:rPr>
              <a:t>nfluence (SOI) – look for open hearts</a:t>
            </a:r>
          </a:p>
          <a:p>
            <a:pPr marL="228600" indent="-228600">
              <a:lnSpc>
                <a:spcPct val="100000"/>
              </a:lnSpc>
              <a:buFont typeface="Arial" panose="020B0604020202020204" pitchFamily="34" charset="0"/>
              <a:buChar char="•"/>
            </a:pPr>
            <a:r>
              <a:rPr lang="en-US" dirty="0" smtClean="0">
                <a:solidFill>
                  <a:schemeClr val="tx1"/>
                </a:solidFill>
              </a:rPr>
              <a:t>Seek to meet “felt needs’ – needs the non Christian feels strongest. Examples: sickness, loss of job, loneliness, lack of peace, etc.</a:t>
            </a:r>
          </a:p>
          <a:p>
            <a:pPr marL="228600" indent="-228600">
              <a:lnSpc>
                <a:spcPct val="100000"/>
              </a:lnSpc>
              <a:buFont typeface="Arial" panose="020B0604020202020204" pitchFamily="34" charset="0"/>
              <a:buChar char="•"/>
            </a:pPr>
            <a:r>
              <a:rPr lang="en-US" dirty="0" smtClean="0">
                <a:solidFill>
                  <a:schemeClr val="tx1"/>
                </a:solidFill>
              </a:rPr>
              <a:t>A simple but powerful way to interact spiritually is to pray for a person for their need in their presence. Simple “non super-religious” prayer. Then the person will ask questions and that opens the door for spiritual ministry. Don’t rush the person. Invite to church if they are really open, otherwise work on friendship, building trust.</a:t>
            </a:r>
          </a:p>
          <a:p>
            <a:pPr marL="228600" indent="-228600">
              <a:lnSpc>
                <a:spcPct val="100000"/>
              </a:lnSpc>
              <a:buFont typeface="Arial" panose="020B0604020202020204" pitchFamily="34" charset="0"/>
              <a:buChar char="•"/>
            </a:pPr>
            <a:r>
              <a:rPr lang="en-US" dirty="0">
                <a:solidFill>
                  <a:schemeClr val="tx1"/>
                </a:solidFill>
              </a:rPr>
              <a:t>Develop </a:t>
            </a:r>
            <a:r>
              <a:rPr lang="en-US" dirty="0" smtClean="0">
                <a:solidFill>
                  <a:schemeClr val="tx1"/>
                </a:solidFill>
              </a:rPr>
              <a:t>friendships: </a:t>
            </a:r>
            <a:r>
              <a:rPr lang="en-US" dirty="0">
                <a:solidFill>
                  <a:schemeClr val="tx1"/>
                </a:solidFill>
              </a:rPr>
              <a:t>Go to </a:t>
            </a:r>
            <a:r>
              <a:rPr lang="en-US" dirty="0" smtClean="0">
                <a:solidFill>
                  <a:schemeClr val="tx1"/>
                </a:solidFill>
              </a:rPr>
              <a:t>coffee or lunch. Invite to small group events designed for non-Christians. Be a real friend. Learn to listen, build trust.</a:t>
            </a:r>
            <a:endParaRPr lang="en-US" dirty="0">
              <a:solidFill>
                <a:schemeClr val="tx1"/>
              </a:solidFill>
            </a:endParaRPr>
          </a:p>
          <a:p>
            <a:pPr marL="228600" indent="-228600">
              <a:lnSpc>
                <a:spcPct val="100000"/>
              </a:lnSpc>
              <a:buFont typeface="Arial" panose="020B0604020202020204" pitchFamily="34" charset="0"/>
              <a:buChar char="•"/>
            </a:pPr>
            <a:r>
              <a:rPr lang="en-US" dirty="0" smtClean="0">
                <a:solidFill>
                  <a:schemeClr val="tx1"/>
                </a:solidFill>
              </a:rPr>
              <a:t>Other ways to minister to felt needs: Sickness: visit in hospital, make a meal, bring a card; Job loss: help with resume or networking; Moving: help load truck; Neighbor: help with yard work.</a:t>
            </a:r>
          </a:p>
          <a:p>
            <a:pPr marL="228600" indent="-228600">
              <a:lnSpc>
                <a:spcPct val="100000"/>
              </a:lnSpc>
              <a:buFont typeface="Arial" panose="020B0604020202020204" pitchFamily="34" charset="0"/>
              <a:buChar char="•"/>
            </a:pPr>
            <a:r>
              <a:rPr lang="en-US" dirty="0" smtClean="0">
                <a:solidFill>
                  <a:schemeClr val="tx1"/>
                </a:solidFill>
              </a:rPr>
              <a:t>Once it seems that the person is open, here is a great question: “Where are you at on your spiritual journey?” Let them answer and truly listen to their story. Then you can seek to share some of your story.</a:t>
            </a:r>
          </a:p>
        </p:txBody>
      </p:sp>
    </p:spTree>
    <p:extLst>
      <p:ext uri="{BB962C8B-B14F-4D97-AF65-F5344CB8AC3E}">
        <p14:creationId xmlns:p14="http://schemas.microsoft.com/office/powerpoint/2010/main" val="28021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Small Group Outreach</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a:solidFill>
                  <a:schemeClr val="tx1"/>
                </a:solidFill>
              </a:rPr>
              <a:t>Small groups can be a “platform” for </a:t>
            </a:r>
            <a:r>
              <a:rPr lang="en-US" b="1" dirty="0" smtClean="0">
                <a:solidFill>
                  <a:schemeClr val="tx1"/>
                </a:solidFill>
              </a:rPr>
              <a:t>outreach.</a:t>
            </a:r>
          </a:p>
          <a:p>
            <a:pPr marL="228600" indent="-228600">
              <a:buFont typeface="Arial" panose="020B0604020202020204" pitchFamily="34" charset="0"/>
              <a:buChar char="•"/>
            </a:pPr>
            <a:r>
              <a:rPr lang="en-US" dirty="0" smtClean="0">
                <a:solidFill>
                  <a:schemeClr val="tx1"/>
                </a:solidFill>
              </a:rPr>
              <a:t>Groups can do </a:t>
            </a:r>
            <a:r>
              <a:rPr lang="en-US" dirty="0">
                <a:solidFill>
                  <a:schemeClr val="tx1"/>
                </a:solidFill>
              </a:rPr>
              <a:t>casual </a:t>
            </a:r>
            <a:r>
              <a:rPr lang="en-US" dirty="0" smtClean="0">
                <a:solidFill>
                  <a:schemeClr val="tx1"/>
                </a:solidFill>
              </a:rPr>
              <a:t>“bridge</a:t>
            </a:r>
            <a:r>
              <a:rPr lang="en-US" dirty="0">
                <a:solidFill>
                  <a:schemeClr val="tx1"/>
                </a:solidFill>
              </a:rPr>
              <a:t>” events: </a:t>
            </a:r>
            <a:r>
              <a:rPr lang="en-US" dirty="0" smtClean="0">
                <a:solidFill>
                  <a:schemeClr val="tx1"/>
                </a:solidFill>
              </a:rPr>
              <a:t>group </a:t>
            </a:r>
            <a:r>
              <a:rPr lang="en-US" dirty="0">
                <a:solidFill>
                  <a:schemeClr val="tx1"/>
                </a:solidFill>
              </a:rPr>
              <a:t>members </a:t>
            </a:r>
            <a:r>
              <a:rPr lang="en-US" dirty="0" smtClean="0">
                <a:solidFill>
                  <a:schemeClr val="tx1"/>
                </a:solidFill>
              </a:rPr>
              <a:t>invite </a:t>
            </a:r>
            <a:r>
              <a:rPr lang="en-US" dirty="0">
                <a:solidFill>
                  <a:schemeClr val="tx1"/>
                </a:solidFill>
              </a:rPr>
              <a:t>non-Christian </a:t>
            </a:r>
            <a:r>
              <a:rPr lang="en-US" dirty="0" smtClean="0">
                <a:solidFill>
                  <a:schemeClr val="tx1"/>
                </a:solidFill>
              </a:rPr>
              <a:t>friends from their SOI; this increases relational connection </a:t>
            </a:r>
            <a:r>
              <a:rPr lang="en-US" dirty="0">
                <a:solidFill>
                  <a:schemeClr val="tx1"/>
                </a:solidFill>
              </a:rPr>
              <a:t>with </a:t>
            </a:r>
            <a:r>
              <a:rPr lang="en-US" dirty="0" smtClean="0">
                <a:solidFill>
                  <a:schemeClr val="tx1"/>
                </a:solidFill>
              </a:rPr>
              <a:t>them.</a:t>
            </a:r>
            <a:endParaRPr lang="en-US" dirty="0">
              <a:solidFill>
                <a:schemeClr val="tx1"/>
              </a:solidFill>
            </a:endParaRPr>
          </a:p>
          <a:p>
            <a:pPr marL="228600" indent="-228600">
              <a:buFont typeface="Arial" panose="020B0604020202020204" pitchFamily="34" charset="0"/>
              <a:buChar char="•"/>
            </a:pPr>
            <a:r>
              <a:rPr lang="en-US" dirty="0">
                <a:solidFill>
                  <a:schemeClr val="tx1"/>
                </a:solidFill>
              </a:rPr>
              <a:t>Invite some Christians from the group, and some non-Christians, keep it casual and relational, with food and drink.</a:t>
            </a:r>
          </a:p>
          <a:p>
            <a:pPr marL="228600" indent="-228600">
              <a:buFont typeface="Arial" panose="020B0604020202020204" pitchFamily="34" charset="0"/>
              <a:buChar char="•"/>
            </a:pPr>
            <a:r>
              <a:rPr lang="en-US" dirty="0" smtClean="0">
                <a:solidFill>
                  <a:schemeClr val="tx1"/>
                </a:solidFill>
              </a:rPr>
              <a:t>At the events and in other interactions, look </a:t>
            </a:r>
            <a:r>
              <a:rPr lang="en-US" dirty="0">
                <a:solidFill>
                  <a:schemeClr val="tx1"/>
                </a:solidFill>
              </a:rPr>
              <a:t>for opportunities to connect spiritually with the person and at some point, share </a:t>
            </a:r>
            <a:r>
              <a:rPr lang="en-US" dirty="0" smtClean="0">
                <a:solidFill>
                  <a:schemeClr val="tx1"/>
                </a:solidFill>
              </a:rPr>
              <a:t>your story and the gospel. It’s a process that often takes time. </a:t>
            </a:r>
          </a:p>
          <a:p>
            <a:pPr marL="228600" indent="-228600">
              <a:buFont typeface="Arial" panose="020B0604020202020204" pitchFamily="34" charset="0"/>
              <a:buChar char="•"/>
            </a:pPr>
            <a:r>
              <a:rPr lang="en-US" dirty="0" smtClean="0">
                <a:solidFill>
                  <a:schemeClr val="tx1"/>
                </a:solidFill>
              </a:rPr>
              <a:t>Keep interacting one-on-one or in these events; don’t invite the non-Christian to the regular group meeting until they are truly open.</a:t>
            </a:r>
            <a:endParaRPr lang="en-US" dirty="0">
              <a:solidFill>
                <a:schemeClr val="tx1"/>
              </a:solidFill>
            </a:endParaRPr>
          </a:p>
          <a:p>
            <a:pPr marL="228600" indent="-228600">
              <a:buFont typeface="Arial" panose="020B0604020202020204" pitchFamily="34" charset="0"/>
              <a:buChar char="•"/>
            </a:pPr>
            <a:r>
              <a:rPr lang="en-US" dirty="0" smtClean="0">
                <a:solidFill>
                  <a:schemeClr val="tx1"/>
                </a:solidFill>
              </a:rPr>
              <a:t>Examples: parties, barbeques, service projects, dinners, TV sports events gatherings such as Super Bowl or World Cup, men’s campout, etc.</a:t>
            </a:r>
          </a:p>
        </p:txBody>
      </p:sp>
    </p:spTree>
    <p:extLst>
      <p:ext uri="{BB962C8B-B14F-4D97-AF65-F5344CB8AC3E}">
        <p14:creationId xmlns:p14="http://schemas.microsoft.com/office/powerpoint/2010/main" val="3521511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Other Outreach Events</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Church sponsored events are “attraction” evangelism: come </a:t>
            </a:r>
            <a:r>
              <a:rPr lang="en-US" b="1" smtClean="0">
                <a:solidFill>
                  <a:schemeClr val="tx1"/>
                </a:solidFill>
              </a:rPr>
              <a:t>and see.</a:t>
            </a:r>
            <a:endParaRPr lang="en-US" b="1" dirty="0" smtClean="0">
              <a:solidFill>
                <a:schemeClr val="tx1"/>
              </a:solidFill>
            </a:endParaRPr>
          </a:p>
          <a:p>
            <a:pPr marL="228600" indent="-228600">
              <a:buFont typeface="Arial" panose="020B0604020202020204" pitchFamily="34" charset="0"/>
              <a:buChar char="•"/>
            </a:pPr>
            <a:r>
              <a:rPr lang="en-US" dirty="0" smtClean="0">
                <a:solidFill>
                  <a:schemeClr val="tx1"/>
                </a:solidFill>
              </a:rPr>
              <a:t>Activity events: Block parties, holiday celebrations, Christmas and Easter.</a:t>
            </a:r>
          </a:p>
          <a:p>
            <a:pPr marL="228600" indent="-228600">
              <a:buFont typeface="Arial" panose="020B0604020202020204" pitchFamily="34" charset="0"/>
              <a:buChar char="•"/>
            </a:pPr>
            <a:r>
              <a:rPr lang="en-US" dirty="0" smtClean="0">
                <a:solidFill>
                  <a:schemeClr val="tx1"/>
                </a:solidFill>
              </a:rPr>
              <a:t>Evangelistic meetings.</a:t>
            </a:r>
          </a:p>
          <a:p>
            <a:pPr marL="228600" indent="-228600">
              <a:buFont typeface="Arial" panose="020B0604020202020204" pitchFamily="34" charset="0"/>
              <a:buChar char="•"/>
            </a:pPr>
            <a:r>
              <a:rPr lang="en-US" dirty="0" smtClean="0">
                <a:solidFill>
                  <a:schemeClr val="tx1"/>
                </a:solidFill>
              </a:rPr>
              <a:t>Movies with discussion afterwards.</a:t>
            </a:r>
          </a:p>
          <a:p>
            <a:pPr marL="228600" indent="-228600">
              <a:buFont typeface="Arial" panose="020B0604020202020204" pitchFamily="34" charset="0"/>
              <a:buChar char="•"/>
            </a:pPr>
            <a:r>
              <a:rPr lang="en-US" dirty="0" smtClean="0">
                <a:solidFill>
                  <a:schemeClr val="tx1"/>
                </a:solidFill>
              </a:rPr>
              <a:t>Join with other churches or city-wide evangelistic events.</a:t>
            </a:r>
          </a:p>
          <a:p>
            <a:pPr marL="228600" indent="-228600">
              <a:buFont typeface="Arial" panose="020B0604020202020204" pitchFamily="34" charset="0"/>
              <a:buChar char="•"/>
            </a:pPr>
            <a:r>
              <a:rPr lang="en-US" dirty="0" smtClean="0">
                <a:solidFill>
                  <a:schemeClr val="tx1"/>
                </a:solidFill>
              </a:rPr>
              <a:t>Once-a-month tailor your Sun service to be especially geared for visitors.</a:t>
            </a:r>
          </a:p>
          <a:p>
            <a:r>
              <a:rPr lang="en-US" b="1" dirty="0" smtClean="0">
                <a:solidFill>
                  <a:schemeClr val="tx1"/>
                </a:solidFill>
              </a:rPr>
              <a:t>Key: </a:t>
            </a:r>
            <a:r>
              <a:rPr lang="en-US" dirty="0" smtClean="0">
                <a:solidFill>
                  <a:schemeClr val="tx1"/>
                </a:solidFill>
              </a:rPr>
              <a:t>The crucial thing is for a church member to make a </a:t>
            </a:r>
            <a:r>
              <a:rPr lang="en-US" b="1" dirty="0" smtClean="0">
                <a:solidFill>
                  <a:schemeClr val="tx1"/>
                </a:solidFill>
              </a:rPr>
              <a:t>connection</a:t>
            </a:r>
            <a:r>
              <a:rPr lang="en-US" dirty="0" smtClean="0">
                <a:solidFill>
                  <a:schemeClr val="tx1"/>
                </a:solidFill>
              </a:rPr>
              <a:t> with the non-Christian so there will be </a:t>
            </a:r>
            <a:r>
              <a:rPr lang="en-US" b="1" dirty="0" smtClean="0">
                <a:solidFill>
                  <a:schemeClr val="tx1"/>
                </a:solidFill>
              </a:rPr>
              <a:t>ongoing</a:t>
            </a:r>
            <a:r>
              <a:rPr lang="en-US" dirty="0" smtClean="0">
                <a:solidFill>
                  <a:schemeClr val="tx1"/>
                </a:solidFill>
              </a:rPr>
              <a:t> relationship. That’s why it’s generally more effective to interact with one’s SOI because there already IS an ongoing relationship.</a:t>
            </a:r>
          </a:p>
          <a:p>
            <a:pPr marL="228600" indent="-228600">
              <a:buFont typeface="Arial" panose="020B0604020202020204" pitchFamily="34" charset="0"/>
              <a:buChar char="•"/>
            </a:pPr>
            <a:endParaRPr lang="en-US" dirty="0" smtClean="0">
              <a:solidFill>
                <a:schemeClr val="tx1"/>
              </a:solidFill>
            </a:endParaRPr>
          </a:p>
        </p:txBody>
      </p:sp>
    </p:spTree>
    <p:extLst>
      <p:ext uri="{BB962C8B-B14F-4D97-AF65-F5344CB8AC3E}">
        <p14:creationId xmlns:p14="http://schemas.microsoft.com/office/powerpoint/2010/main" val="354120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Evangelism Training</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Evangelistically-gifted </a:t>
            </a:r>
            <a:r>
              <a:rPr lang="en-US" b="1" dirty="0" smtClean="0">
                <a:solidFill>
                  <a:schemeClr val="tx1"/>
                </a:solidFill>
              </a:rPr>
              <a:t>leaders must equip others (</a:t>
            </a:r>
            <a:r>
              <a:rPr lang="en-US" b="1" dirty="0" err="1" smtClean="0">
                <a:solidFill>
                  <a:schemeClr val="tx1"/>
                </a:solidFill>
              </a:rPr>
              <a:t>Eph</a:t>
            </a:r>
            <a:r>
              <a:rPr lang="en-US" b="1" dirty="0" smtClean="0">
                <a:solidFill>
                  <a:schemeClr val="tx1"/>
                </a:solidFill>
              </a:rPr>
              <a:t> 4:11-12)</a:t>
            </a:r>
          </a:p>
          <a:p>
            <a:pPr marL="228600" indent="-228600">
              <a:buFont typeface="Arial" panose="020B0604020202020204" pitchFamily="34" charset="0"/>
              <a:buChar char="•"/>
            </a:pPr>
            <a:r>
              <a:rPr lang="en-US" dirty="0" smtClean="0">
                <a:solidFill>
                  <a:schemeClr val="tx1"/>
                </a:solidFill>
              </a:rPr>
              <a:t>Testimonies are powerful: Sun morn, small group, personal story.</a:t>
            </a:r>
          </a:p>
          <a:p>
            <a:pPr marL="228600" indent="-228600">
              <a:buFont typeface="Arial" panose="020B0604020202020204" pitchFamily="34" charset="0"/>
              <a:buChar char="•"/>
            </a:pPr>
            <a:r>
              <a:rPr lang="en-US" dirty="0" smtClean="0">
                <a:solidFill>
                  <a:schemeClr val="tx1"/>
                </a:solidFill>
              </a:rPr>
              <a:t>Small group outreach worker keeps small group focused outward by bringing evangelistic focus to meetings. Example: 5 min training on some aspect of evangelism, testimony, or activity such as writing names of people in SOI who are open and praying for them.</a:t>
            </a:r>
          </a:p>
          <a:p>
            <a:pPr marL="228600" indent="-228600">
              <a:buFont typeface="Arial" panose="020B0604020202020204" pitchFamily="34" charset="0"/>
              <a:buChar char="•"/>
            </a:pPr>
            <a:r>
              <a:rPr lang="en-US" dirty="0" smtClean="0">
                <a:solidFill>
                  <a:schemeClr val="tx1"/>
                </a:solidFill>
              </a:rPr>
              <a:t>Small group training by outreach worker, and large group training by pastor or overseers/leaders: train members on personal evangelism: how to share testimony, lead person to faith, basic apologetics, follow up. Use role play to practice.</a:t>
            </a:r>
          </a:p>
          <a:p>
            <a:pPr marL="228600" indent="-228600">
              <a:buFont typeface="Arial" panose="020B0604020202020204" pitchFamily="34" charset="0"/>
              <a:buChar char="•"/>
            </a:pPr>
            <a:r>
              <a:rPr lang="en-US" dirty="0" smtClean="0">
                <a:solidFill>
                  <a:schemeClr val="tx1"/>
                </a:solidFill>
              </a:rPr>
              <a:t>Larger outreaches or outreach teams engage in activities such as praying for people “on the streets” for healing, sharing prophetic words, spiritual treasure hunts; these encourage people and train “on the job.”</a:t>
            </a:r>
          </a:p>
        </p:txBody>
      </p:sp>
    </p:spTree>
    <p:extLst>
      <p:ext uri="{BB962C8B-B14F-4D97-AF65-F5344CB8AC3E}">
        <p14:creationId xmlns:p14="http://schemas.microsoft.com/office/powerpoint/2010/main" val="11676617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Personal Soul Winning</a:t>
            </a:r>
            <a:endParaRPr lang="en-US" sz="5400" dirty="0"/>
          </a:p>
        </p:txBody>
      </p:sp>
      <p:sp>
        <p:nvSpPr>
          <p:cNvPr id="6" name="Text Placeholder 5"/>
          <p:cNvSpPr>
            <a:spLocks noGrp="1"/>
          </p:cNvSpPr>
          <p:nvPr>
            <p:ph type="body" idx="1"/>
          </p:nvPr>
        </p:nvSpPr>
        <p:spPr>
          <a:xfrm>
            <a:off x="831850" y="1787714"/>
            <a:ext cx="10659934" cy="4736653"/>
          </a:xfrm>
        </p:spPr>
        <p:txBody>
          <a:bodyPr>
            <a:normAutofit fontScale="92500" lnSpcReduction="10000"/>
          </a:bodyPr>
          <a:lstStyle/>
          <a:p>
            <a:r>
              <a:rPr lang="en-US" b="1" dirty="0" smtClean="0">
                <a:solidFill>
                  <a:schemeClr val="tx1"/>
                </a:solidFill>
              </a:rPr>
              <a:t>Every person should be trained to lead someone to </a:t>
            </a:r>
            <a:r>
              <a:rPr lang="en-US" b="1" dirty="0" smtClean="0">
                <a:solidFill>
                  <a:schemeClr val="tx1"/>
                </a:solidFill>
              </a:rPr>
              <a:t>become a Christian</a:t>
            </a:r>
            <a:r>
              <a:rPr lang="en-US" b="1" dirty="0" smtClean="0">
                <a:solidFill>
                  <a:schemeClr val="tx1"/>
                </a:solidFill>
              </a:rPr>
              <a:t>.</a:t>
            </a:r>
            <a:endParaRPr lang="en-US" b="1" dirty="0" smtClean="0">
              <a:solidFill>
                <a:schemeClr val="tx1"/>
              </a:solidFill>
            </a:endParaRPr>
          </a:p>
          <a:p>
            <a:pPr marL="228600" indent="-228600">
              <a:buFont typeface="Arial" panose="020B0604020202020204" pitchFamily="34" charset="0"/>
              <a:buChar char="•"/>
            </a:pPr>
            <a:r>
              <a:rPr lang="en-US" dirty="0">
                <a:solidFill>
                  <a:schemeClr val="tx1"/>
                </a:solidFill>
              </a:rPr>
              <a:t>Pray constantly for your SOI for spiritual openness</a:t>
            </a:r>
            <a:r>
              <a:rPr lang="en-US" dirty="0" smtClean="0">
                <a:solidFill>
                  <a:schemeClr val="tx1"/>
                </a:solidFill>
              </a:rPr>
              <a:t>.</a:t>
            </a:r>
          </a:p>
          <a:p>
            <a:pPr marL="228600" indent="-228600">
              <a:buFont typeface="Arial" panose="020B0604020202020204" pitchFamily="34" charset="0"/>
              <a:buChar char="•"/>
            </a:pPr>
            <a:r>
              <a:rPr lang="en-US" dirty="0" smtClean="0">
                <a:solidFill>
                  <a:schemeClr val="tx1"/>
                </a:solidFill>
              </a:rPr>
              <a:t>Interact in “normal” relationship with individuals in your SOI.</a:t>
            </a:r>
            <a:endParaRPr lang="en-US" dirty="0">
              <a:solidFill>
                <a:schemeClr val="tx1"/>
              </a:solidFill>
            </a:endParaRPr>
          </a:p>
          <a:p>
            <a:pPr marL="228600" indent="-228600">
              <a:buFont typeface="Arial" panose="020B0604020202020204" pitchFamily="34" charset="0"/>
              <a:buChar char="•"/>
            </a:pPr>
            <a:r>
              <a:rPr lang="en-US" dirty="0" smtClean="0">
                <a:solidFill>
                  <a:schemeClr val="tx1"/>
                </a:solidFill>
              </a:rPr>
              <a:t>In your interaction with them, look for opportunities to pray for them or talk about spiritual things. But the person must </a:t>
            </a:r>
            <a:r>
              <a:rPr lang="en-US" dirty="0">
                <a:solidFill>
                  <a:schemeClr val="tx1"/>
                </a:solidFill>
              </a:rPr>
              <a:t>be </a:t>
            </a:r>
            <a:r>
              <a:rPr lang="en-US" dirty="0" smtClean="0">
                <a:solidFill>
                  <a:schemeClr val="tx1"/>
                </a:solidFill>
              </a:rPr>
              <a:t>interested and open.</a:t>
            </a:r>
          </a:p>
          <a:p>
            <a:pPr marL="228600" indent="-228600">
              <a:buFont typeface="Arial" panose="020B0604020202020204" pitchFamily="34" charset="0"/>
              <a:buChar char="•"/>
            </a:pPr>
            <a:r>
              <a:rPr lang="en-US" dirty="0" smtClean="0">
                <a:solidFill>
                  <a:schemeClr val="tx1"/>
                </a:solidFill>
              </a:rPr>
              <a:t>Once there is an opening, listen to their story, and share your story (testimony): Have a 90 sec., 5 min., 20 min. version how you came to faith.</a:t>
            </a:r>
          </a:p>
          <a:p>
            <a:pPr marL="228600" indent="-228600">
              <a:buFont typeface="Arial" panose="020B0604020202020204" pitchFamily="34" charset="0"/>
              <a:buChar char="•"/>
            </a:pPr>
            <a:r>
              <a:rPr lang="en-US" dirty="0" smtClean="0">
                <a:solidFill>
                  <a:schemeClr val="tx1"/>
                </a:solidFill>
              </a:rPr>
              <a:t>Share the Gospel: Know the basics of the Four </a:t>
            </a:r>
            <a:r>
              <a:rPr lang="en-US" dirty="0">
                <a:solidFill>
                  <a:schemeClr val="tx1"/>
                </a:solidFill>
              </a:rPr>
              <a:t>S</a:t>
            </a:r>
            <a:r>
              <a:rPr lang="en-US" dirty="0" smtClean="0">
                <a:solidFill>
                  <a:schemeClr val="tx1"/>
                </a:solidFill>
              </a:rPr>
              <a:t>piritual Laws, the Roman Road, SALT (Start conversation, ask questions, listen, tell a story), etc. Use personal destiny as a “hook.”</a:t>
            </a:r>
          </a:p>
          <a:p>
            <a:pPr marL="228600" indent="-228600">
              <a:buFont typeface="Arial" panose="020B0604020202020204" pitchFamily="34" charset="0"/>
              <a:buChar char="•"/>
            </a:pPr>
            <a:r>
              <a:rPr lang="en-US" dirty="0" smtClean="0">
                <a:solidFill>
                  <a:schemeClr val="tx1"/>
                </a:solidFill>
              </a:rPr>
              <a:t>Practice: Role play in pairs, one is the Christian, one the non-Christian.</a:t>
            </a:r>
          </a:p>
          <a:p>
            <a:pPr marL="228600" indent="-228600">
              <a:buFont typeface="Arial" panose="020B0604020202020204" pitchFamily="34" charset="0"/>
              <a:buChar char="•"/>
            </a:pPr>
            <a:r>
              <a:rPr lang="en-US" dirty="0" smtClean="0">
                <a:solidFill>
                  <a:schemeClr val="tx1"/>
                </a:solidFill>
              </a:rPr>
              <a:t>Basic apologetics: Have a basic understanding of the Christian worldview, how to answer questions about God’s existence, validity of the Bible, evidence, evolution, evil. See </a:t>
            </a:r>
            <a:r>
              <a:rPr lang="en-US" dirty="0" smtClean="0">
                <a:solidFill>
                  <a:schemeClr val="tx1"/>
                </a:solidFill>
                <a:hlinkClick r:id="rId3"/>
              </a:rPr>
              <a:t>www.thegodtest.org</a:t>
            </a:r>
            <a:r>
              <a:rPr lang="en-US" dirty="0" smtClean="0">
                <a:solidFill>
                  <a:schemeClr val="tx1"/>
                </a:solidFill>
              </a:rPr>
              <a:t>., reasons.org, other apologetics sites.</a:t>
            </a:r>
            <a:endParaRPr lang="en-US" dirty="0" smtClean="0">
              <a:solidFill>
                <a:schemeClr val="tx1"/>
              </a:solidFill>
            </a:endParaRPr>
          </a:p>
          <a:p>
            <a:pPr marL="228600" indent="-228600">
              <a:buFont typeface="Arial" panose="020B0604020202020204" pitchFamily="34" charset="0"/>
              <a:buChar char="•"/>
            </a:pPr>
            <a:endParaRPr lang="en-US" dirty="0" smtClean="0">
              <a:solidFill>
                <a:schemeClr val="tx1"/>
              </a:solidFill>
            </a:endParaRPr>
          </a:p>
        </p:txBody>
      </p:sp>
    </p:spTree>
    <p:extLst>
      <p:ext uri="{BB962C8B-B14F-4D97-AF65-F5344CB8AC3E}">
        <p14:creationId xmlns:p14="http://schemas.microsoft.com/office/powerpoint/2010/main" val="2245784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Enfolding</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New believers and visitors must be “enfolded” into the church</a:t>
            </a:r>
          </a:p>
          <a:p>
            <a:pPr marL="228600" indent="-228600">
              <a:buFont typeface="Arial" panose="020B0604020202020204" pitchFamily="34" charset="0"/>
              <a:buChar char="•"/>
            </a:pPr>
            <a:r>
              <a:rPr lang="en-US" dirty="0" smtClean="0">
                <a:solidFill>
                  <a:schemeClr val="tx1"/>
                </a:solidFill>
              </a:rPr>
              <a:t>Enfolding means to help new people become part of the fellowship. It’s the bridge between evangelism and pastoral ministry.</a:t>
            </a:r>
          </a:p>
          <a:p>
            <a:pPr marL="228600" indent="-228600">
              <a:buFont typeface="Arial" panose="020B0604020202020204" pitchFamily="34" charset="0"/>
              <a:buChar char="•"/>
            </a:pPr>
            <a:r>
              <a:rPr lang="en-US" dirty="0" smtClean="0">
                <a:solidFill>
                  <a:schemeClr val="tx1"/>
                </a:solidFill>
              </a:rPr>
              <a:t>Help </a:t>
            </a:r>
            <a:r>
              <a:rPr lang="en-US" dirty="0">
                <a:solidFill>
                  <a:schemeClr val="tx1"/>
                </a:solidFill>
              </a:rPr>
              <a:t>people see the entire developmental </a:t>
            </a:r>
            <a:r>
              <a:rPr lang="en-US" dirty="0" smtClean="0">
                <a:solidFill>
                  <a:schemeClr val="tx1"/>
                </a:solidFill>
              </a:rPr>
              <a:t>process: reach people, make disciples, grow spiritually, mobilize for destiny, and reproduce. </a:t>
            </a:r>
          </a:p>
          <a:p>
            <a:pPr marL="228600" indent="-228600">
              <a:buFont typeface="Arial" panose="020B0604020202020204" pitchFamily="34" charset="0"/>
              <a:buChar char="•"/>
            </a:pPr>
            <a:r>
              <a:rPr lang="en-US" dirty="0" smtClean="0">
                <a:solidFill>
                  <a:schemeClr val="tx1"/>
                </a:solidFill>
              </a:rPr>
              <a:t>Celebrate it, teach it, model it, make it the priority of the church.</a:t>
            </a:r>
          </a:p>
          <a:p>
            <a:pPr marL="228600" indent="-228600">
              <a:buFont typeface="Arial" panose="020B0604020202020204" pitchFamily="34" charset="0"/>
              <a:buChar char="•"/>
            </a:pPr>
            <a:r>
              <a:rPr lang="en-US" dirty="0" smtClean="0">
                <a:solidFill>
                  <a:schemeClr val="tx1"/>
                </a:solidFill>
              </a:rPr>
              <a:t>Biblical basis for membership Ps 23, Luke 15:4-7, Rom 15:1-7, </a:t>
            </a:r>
            <a:r>
              <a:rPr lang="en-US" dirty="0" err="1" smtClean="0">
                <a:solidFill>
                  <a:schemeClr val="tx1"/>
                </a:solidFill>
              </a:rPr>
              <a:t>Eph</a:t>
            </a:r>
            <a:r>
              <a:rPr lang="en-US" dirty="0" smtClean="0">
                <a:solidFill>
                  <a:schemeClr val="tx1"/>
                </a:solidFill>
              </a:rPr>
              <a:t> 2:19-20, 4:2, 32</a:t>
            </a:r>
          </a:p>
          <a:p>
            <a:pPr marL="228600" indent="-228600">
              <a:buFont typeface="Arial" panose="020B0604020202020204" pitchFamily="34" charset="0"/>
              <a:buChar char="•"/>
            </a:pPr>
            <a:r>
              <a:rPr lang="en-US" dirty="0" smtClean="0">
                <a:solidFill>
                  <a:schemeClr val="tx1"/>
                </a:solidFill>
              </a:rPr>
              <a:t>We recommend informal </a:t>
            </a:r>
            <a:r>
              <a:rPr lang="en-US" dirty="0" err="1" smtClean="0">
                <a:solidFill>
                  <a:schemeClr val="tx1"/>
                </a:solidFill>
              </a:rPr>
              <a:t>vs</a:t>
            </a:r>
            <a:r>
              <a:rPr lang="en-US" dirty="0" smtClean="0">
                <a:solidFill>
                  <a:schemeClr val="tx1"/>
                </a:solidFill>
              </a:rPr>
              <a:t> formal membership.</a:t>
            </a:r>
          </a:p>
          <a:p>
            <a:pPr marL="228600" indent="-228600">
              <a:buFont typeface="Arial" panose="020B0604020202020204" pitchFamily="34" charset="0"/>
              <a:buChar char="•"/>
            </a:pPr>
            <a:r>
              <a:rPr lang="en-US" dirty="0" smtClean="0">
                <a:solidFill>
                  <a:schemeClr val="tx1"/>
                </a:solidFill>
              </a:rPr>
              <a:t>Informal: Relational or functional membership Rom 12, </a:t>
            </a:r>
            <a:r>
              <a:rPr lang="en-US" dirty="0" err="1" smtClean="0">
                <a:solidFill>
                  <a:schemeClr val="tx1"/>
                </a:solidFill>
              </a:rPr>
              <a:t>Heb</a:t>
            </a:r>
            <a:r>
              <a:rPr lang="en-US" dirty="0" smtClean="0">
                <a:solidFill>
                  <a:schemeClr val="tx1"/>
                </a:solidFill>
              </a:rPr>
              <a:t> 10:24-25.</a:t>
            </a:r>
          </a:p>
          <a:p>
            <a:pPr marL="228600" indent="-228600">
              <a:buFont typeface="Arial" panose="020B0604020202020204" pitchFamily="34" charset="0"/>
              <a:buChar char="•"/>
            </a:pPr>
            <a:r>
              <a:rPr lang="en-US" dirty="0" smtClean="0">
                <a:solidFill>
                  <a:schemeClr val="tx1"/>
                </a:solidFill>
              </a:rPr>
              <a:t>Principle of TEAM: If someone gives their time, energy, and money they are functional members.</a:t>
            </a:r>
          </a:p>
        </p:txBody>
      </p:sp>
    </p:spTree>
    <p:extLst>
      <p:ext uri="{BB962C8B-B14F-4D97-AF65-F5344CB8AC3E}">
        <p14:creationId xmlns:p14="http://schemas.microsoft.com/office/powerpoint/2010/main" val="3907718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Enfolding Pathways</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a:solidFill>
                  <a:schemeClr val="tx1"/>
                </a:solidFill>
              </a:rPr>
              <a:t>Provide </a:t>
            </a:r>
            <a:r>
              <a:rPr lang="en-US" b="1" dirty="0" smtClean="0">
                <a:solidFill>
                  <a:schemeClr val="tx1"/>
                </a:solidFill>
              </a:rPr>
              <a:t>welcoming pathways or “on </a:t>
            </a:r>
            <a:r>
              <a:rPr lang="en-US" b="1" dirty="0">
                <a:solidFill>
                  <a:schemeClr val="tx1"/>
                </a:solidFill>
              </a:rPr>
              <a:t>ramps” for people to get involved.</a:t>
            </a:r>
          </a:p>
          <a:p>
            <a:pPr marL="228600" indent="-228600">
              <a:buFont typeface="Arial" panose="020B0604020202020204" pitchFamily="34" charset="0"/>
              <a:buChar char="•"/>
            </a:pPr>
            <a:r>
              <a:rPr lang="en-US" dirty="0" smtClean="0">
                <a:solidFill>
                  <a:schemeClr val="tx1"/>
                </a:solidFill>
              </a:rPr>
              <a:t>Welcoming </a:t>
            </a:r>
            <a:r>
              <a:rPr lang="en-US" dirty="0">
                <a:solidFill>
                  <a:schemeClr val="tx1"/>
                </a:solidFill>
              </a:rPr>
              <a:t>Facility: Parking, Children’s rooms, Foyer and Sanctuary</a:t>
            </a:r>
          </a:p>
          <a:p>
            <a:pPr marL="228600" indent="-228600">
              <a:buFont typeface="Arial" panose="020B0604020202020204" pitchFamily="34" charset="0"/>
              <a:buChar char="•"/>
            </a:pPr>
            <a:r>
              <a:rPr lang="en-US" dirty="0" smtClean="0">
                <a:solidFill>
                  <a:schemeClr val="tx1"/>
                </a:solidFill>
              </a:rPr>
              <a:t>Welcoming </a:t>
            </a:r>
            <a:r>
              <a:rPr lang="en-US" dirty="0">
                <a:solidFill>
                  <a:schemeClr val="tx1"/>
                </a:solidFill>
              </a:rPr>
              <a:t>People: Official greeters and ushers, Informal every member</a:t>
            </a:r>
          </a:p>
          <a:p>
            <a:pPr marL="228600" indent="-228600">
              <a:buFont typeface="Arial" panose="020B0604020202020204" pitchFamily="34" charset="0"/>
              <a:buChar char="•"/>
            </a:pPr>
            <a:r>
              <a:rPr lang="en-US" dirty="0" smtClean="0">
                <a:solidFill>
                  <a:schemeClr val="tx1"/>
                </a:solidFill>
              </a:rPr>
              <a:t>Welcoming </a:t>
            </a:r>
            <a:r>
              <a:rPr lang="en-US" dirty="0">
                <a:solidFill>
                  <a:schemeClr val="tx1"/>
                </a:solidFill>
              </a:rPr>
              <a:t>Programs: Info area, coffee shop, children’s reception, </a:t>
            </a:r>
          </a:p>
          <a:p>
            <a:pPr marL="228600" indent="-228600">
              <a:buFont typeface="Arial" panose="020B0604020202020204" pitchFamily="34" charset="0"/>
              <a:buChar char="•"/>
            </a:pPr>
            <a:r>
              <a:rPr lang="en-US" dirty="0" smtClean="0">
                <a:solidFill>
                  <a:schemeClr val="tx1"/>
                </a:solidFill>
              </a:rPr>
              <a:t>Welcoming </a:t>
            </a:r>
            <a:r>
              <a:rPr lang="en-US" dirty="0">
                <a:solidFill>
                  <a:schemeClr val="tx1"/>
                </a:solidFill>
              </a:rPr>
              <a:t>Small Groups: Neighborhood, Yard, Entry, Hominess, People.</a:t>
            </a:r>
          </a:p>
          <a:p>
            <a:pPr marL="228600" indent="-228600">
              <a:buFont typeface="Arial" panose="020B0604020202020204" pitchFamily="34" charset="0"/>
              <a:buChar char="•"/>
            </a:pPr>
            <a:r>
              <a:rPr lang="en-US" dirty="0" smtClean="0">
                <a:solidFill>
                  <a:schemeClr val="tx1"/>
                </a:solidFill>
              </a:rPr>
              <a:t>Welcoming </a:t>
            </a:r>
            <a:r>
              <a:rPr lang="en-US" dirty="0">
                <a:solidFill>
                  <a:schemeClr val="tx1"/>
                </a:solidFill>
              </a:rPr>
              <a:t>Large Gathering: Worship, MC, Offering, Preaching, </a:t>
            </a:r>
            <a:r>
              <a:rPr lang="en-US" dirty="0" smtClean="0">
                <a:solidFill>
                  <a:schemeClr val="tx1"/>
                </a:solidFill>
              </a:rPr>
              <a:t>Ministry,  Visitor receptions - the key is to make connections.</a:t>
            </a:r>
          </a:p>
          <a:p>
            <a:pPr marL="228600" indent="-228600">
              <a:buFont typeface="Arial" panose="020B0604020202020204" pitchFamily="34" charset="0"/>
              <a:buChar char="•"/>
            </a:pPr>
            <a:r>
              <a:rPr lang="en-US" dirty="0" smtClean="0">
                <a:solidFill>
                  <a:schemeClr val="tx1"/>
                </a:solidFill>
              </a:rPr>
              <a:t>Welcoming Classes: Geared for new people, introduce to the church leaders and vision, new believers, etc.</a:t>
            </a:r>
          </a:p>
          <a:p>
            <a:pPr marL="228600" indent="-228600">
              <a:buFont typeface="Arial" panose="020B0604020202020204" pitchFamily="34" charset="0"/>
              <a:buChar char="•"/>
            </a:pPr>
            <a:r>
              <a:rPr lang="en-US" dirty="0" smtClean="0">
                <a:solidFill>
                  <a:schemeClr val="tx1"/>
                </a:solidFill>
              </a:rPr>
              <a:t>Welcoming Website: User-friendly, current, and easy-to-find information.</a:t>
            </a:r>
          </a:p>
        </p:txBody>
      </p:sp>
    </p:spTree>
    <p:extLst>
      <p:ext uri="{BB962C8B-B14F-4D97-AF65-F5344CB8AC3E}">
        <p14:creationId xmlns:p14="http://schemas.microsoft.com/office/powerpoint/2010/main" val="1482047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Developmental Pathway</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a:solidFill>
                  <a:schemeClr val="tx1"/>
                </a:solidFill>
              </a:rPr>
              <a:t>Provide </a:t>
            </a:r>
            <a:r>
              <a:rPr lang="en-US" b="1" dirty="0" smtClean="0">
                <a:solidFill>
                  <a:schemeClr val="tx1"/>
                </a:solidFill>
              </a:rPr>
              <a:t>a pathway from friendship to leadership.</a:t>
            </a:r>
            <a:endParaRPr lang="en-US" b="1" dirty="0">
              <a:solidFill>
                <a:schemeClr val="tx1"/>
              </a:solidFill>
            </a:endParaRPr>
          </a:p>
          <a:p>
            <a:pPr marL="228600" indent="-228600">
              <a:buFont typeface="Arial" panose="020B0604020202020204" pitchFamily="34" charset="0"/>
              <a:buChar char="•"/>
            </a:pPr>
            <a:r>
              <a:rPr lang="en-US" dirty="0" smtClean="0">
                <a:solidFill>
                  <a:schemeClr val="tx1"/>
                </a:solidFill>
              </a:rPr>
              <a:t>Friendship: </a:t>
            </a:r>
            <a:r>
              <a:rPr lang="en-US" dirty="0">
                <a:solidFill>
                  <a:schemeClr val="tx1"/>
                </a:solidFill>
              </a:rPr>
              <a:t>The initial goal of </a:t>
            </a:r>
            <a:r>
              <a:rPr lang="en-US" dirty="0" smtClean="0">
                <a:solidFill>
                  <a:schemeClr val="tx1"/>
                </a:solidFill>
              </a:rPr>
              <a:t>interaction </a:t>
            </a:r>
            <a:r>
              <a:rPr lang="en-US" dirty="0">
                <a:solidFill>
                  <a:schemeClr val="tx1"/>
                </a:solidFill>
              </a:rPr>
              <a:t>is not attendance but friendship.</a:t>
            </a:r>
          </a:p>
          <a:p>
            <a:pPr marL="228600" indent="-228600">
              <a:buFont typeface="Arial" panose="020B0604020202020204" pitchFamily="34" charset="0"/>
              <a:buChar char="•"/>
            </a:pPr>
            <a:r>
              <a:rPr lang="en-US" dirty="0" smtClean="0">
                <a:solidFill>
                  <a:schemeClr val="tx1"/>
                </a:solidFill>
              </a:rPr>
              <a:t>Membership: </a:t>
            </a:r>
            <a:r>
              <a:rPr lang="en-US" dirty="0">
                <a:solidFill>
                  <a:schemeClr val="tx1"/>
                </a:solidFill>
              </a:rPr>
              <a:t>Without friendship most visitors will not become members</a:t>
            </a:r>
          </a:p>
          <a:p>
            <a:pPr marL="228600" indent="-228600">
              <a:buFont typeface="Arial" panose="020B0604020202020204" pitchFamily="34" charset="0"/>
              <a:buChar char="•"/>
            </a:pPr>
            <a:r>
              <a:rPr lang="en-US" dirty="0" smtClean="0">
                <a:solidFill>
                  <a:schemeClr val="tx1"/>
                </a:solidFill>
              </a:rPr>
              <a:t>Mentorship: We </a:t>
            </a:r>
            <a:r>
              <a:rPr lang="en-US" dirty="0">
                <a:solidFill>
                  <a:schemeClr val="tx1"/>
                </a:solidFill>
              </a:rPr>
              <a:t>cannot mentor without a base of mutual </a:t>
            </a:r>
            <a:r>
              <a:rPr lang="en-US" dirty="0" smtClean="0">
                <a:solidFill>
                  <a:schemeClr val="tx1"/>
                </a:solidFill>
              </a:rPr>
              <a:t>commitment; each </a:t>
            </a:r>
            <a:r>
              <a:rPr lang="en-US" dirty="0">
                <a:solidFill>
                  <a:schemeClr val="tx1"/>
                </a:solidFill>
              </a:rPr>
              <a:t>one is being mentored and mentoring another</a:t>
            </a:r>
            <a:r>
              <a:rPr lang="en-US" dirty="0" smtClean="0">
                <a:solidFill>
                  <a:schemeClr val="tx1"/>
                </a:solidFill>
              </a:rPr>
              <a:t>.</a:t>
            </a:r>
            <a:r>
              <a:rPr lang="en-US" dirty="0">
                <a:solidFill>
                  <a:schemeClr val="tx1"/>
                </a:solidFill>
              </a:rPr>
              <a:t> </a:t>
            </a:r>
            <a:r>
              <a:rPr lang="en-US" dirty="0" smtClean="0">
                <a:solidFill>
                  <a:schemeClr val="tx1"/>
                </a:solidFill>
              </a:rPr>
              <a:t/>
            </a:r>
            <a:br>
              <a:rPr lang="en-US" dirty="0" smtClean="0">
                <a:solidFill>
                  <a:schemeClr val="tx1"/>
                </a:solidFill>
              </a:rPr>
            </a:br>
            <a:r>
              <a:rPr lang="en-US" dirty="0" smtClean="0">
                <a:solidFill>
                  <a:schemeClr val="tx1"/>
                </a:solidFill>
              </a:rPr>
              <a:t>This </a:t>
            </a:r>
            <a:r>
              <a:rPr lang="en-US" dirty="0">
                <a:solidFill>
                  <a:schemeClr val="tx1"/>
                </a:solidFill>
              </a:rPr>
              <a:t>includes the pastor; set an example of mentoring and being mentored</a:t>
            </a:r>
            <a:r>
              <a:rPr lang="en-US" dirty="0" smtClean="0">
                <a:solidFill>
                  <a:schemeClr val="tx1"/>
                </a:solidFill>
              </a:rPr>
              <a:t>.</a:t>
            </a:r>
            <a:endParaRPr lang="en-US" dirty="0">
              <a:solidFill>
                <a:schemeClr val="tx1"/>
              </a:solidFill>
            </a:endParaRPr>
          </a:p>
          <a:p>
            <a:pPr marL="228600" indent="-228600">
              <a:buFont typeface="Arial" panose="020B0604020202020204" pitchFamily="34" charset="0"/>
              <a:buChar char="•"/>
            </a:pPr>
            <a:r>
              <a:rPr lang="en-US" dirty="0" smtClean="0">
                <a:solidFill>
                  <a:schemeClr val="tx1"/>
                </a:solidFill>
              </a:rPr>
              <a:t>Partnership: </a:t>
            </a:r>
            <a:r>
              <a:rPr lang="en-US" dirty="0">
                <a:solidFill>
                  <a:schemeClr val="tx1"/>
                </a:solidFill>
              </a:rPr>
              <a:t>People will not partner with your vision fully without </a:t>
            </a:r>
            <a:r>
              <a:rPr lang="en-US" dirty="0" smtClean="0">
                <a:solidFill>
                  <a:schemeClr val="tx1"/>
                </a:solidFill>
              </a:rPr>
              <a:t>connection. And they need to invest: Get </a:t>
            </a:r>
            <a:r>
              <a:rPr lang="en-US" dirty="0">
                <a:solidFill>
                  <a:schemeClr val="tx1"/>
                </a:solidFill>
              </a:rPr>
              <a:t>people involved serving as soon as </a:t>
            </a:r>
            <a:r>
              <a:rPr lang="en-US" dirty="0" smtClean="0">
                <a:solidFill>
                  <a:schemeClr val="tx1"/>
                </a:solidFill>
              </a:rPr>
              <a:t>possible.</a:t>
            </a:r>
            <a:endParaRPr lang="en-US" dirty="0">
              <a:solidFill>
                <a:schemeClr val="tx1"/>
              </a:solidFill>
            </a:endParaRPr>
          </a:p>
          <a:p>
            <a:pPr marL="228600" indent="-228600">
              <a:buFont typeface="Arial" panose="020B0604020202020204" pitchFamily="34" charset="0"/>
              <a:buChar char="•"/>
            </a:pPr>
            <a:r>
              <a:rPr lang="en-US" dirty="0" smtClean="0">
                <a:solidFill>
                  <a:schemeClr val="tx1"/>
                </a:solidFill>
              </a:rPr>
              <a:t>Leadership: </a:t>
            </a:r>
            <a:r>
              <a:rPr lang="en-US" dirty="0">
                <a:solidFill>
                  <a:schemeClr val="tx1"/>
                </a:solidFill>
              </a:rPr>
              <a:t>Partnership is the proper basis for shared leadership and sending</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4933600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a:bodyPr>
          <a:lstStyle/>
          <a:p>
            <a:pPr algn="ctr"/>
            <a:r>
              <a:rPr lang="en-US" sz="5400" dirty="0" smtClean="0"/>
              <a:t>Enfolding </a:t>
            </a:r>
            <a:r>
              <a:rPr lang="en-US" sz="5400" dirty="0" smtClean="0"/>
              <a:t>in </a:t>
            </a:r>
            <a:r>
              <a:rPr lang="en-US" sz="5400" dirty="0" smtClean="0"/>
              <a:t>Small Groups</a:t>
            </a:r>
            <a:endParaRPr lang="en-US" sz="5400"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Small groups are a key; think Family </a:t>
            </a:r>
            <a:r>
              <a:rPr lang="en-US" b="1" dirty="0" err="1" smtClean="0">
                <a:solidFill>
                  <a:schemeClr val="tx1"/>
                </a:solidFill>
              </a:rPr>
              <a:t>Heb</a:t>
            </a:r>
            <a:r>
              <a:rPr lang="en-US" b="1" dirty="0" smtClean="0">
                <a:solidFill>
                  <a:schemeClr val="tx1"/>
                </a:solidFill>
              </a:rPr>
              <a:t> 13:1-3</a:t>
            </a:r>
          </a:p>
          <a:p>
            <a:pPr marL="228600" indent="-228600">
              <a:buFont typeface="Arial" panose="020B0604020202020204" pitchFamily="34" charset="0"/>
              <a:buChar char="•"/>
            </a:pPr>
            <a:r>
              <a:rPr lang="en-US" dirty="0" smtClean="0">
                <a:solidFill>
                  <a:schemeClr val="tx1"/>
                </a:solidFill>
              </a:rPr>
              <a:t>Teach small group members to value inclusion.</a:t>
            </a:r>
          </a:p>
          <a:p>
            <a:pPr marL="228600" indent="-228600">
              <a:buFont typeface="Arial" panose="020B0604020202020204" pitchFamily="34" charset="0"/>
              <a:buChar char="•"/>
            </a:pPr>
            <a:r>
              <a:rPr lang="en-US" dirty="0" smtClean="0">
                <a:solidFill>
                  <a:schemeClr val="tx1"/>
                </a:solidFill>
              </a:rPr>
              <a:t>Outreach worker focuses on bringing in new people and making the new people welcome.</a:t>
            </a:r>
          </a:p>
          <a:p>
            <a:pPr marL="228600" indent="-228600">
              <a:buFont typeface="Arial" panose="020B0604020202020204" pitchFamily="34" charset="0"/>
              <a:buChar char="•"/>
            </a:pPr>
            <a:r>
              <a:rPr lang="en-US" dirty="0" smtClean="0">
                <a:solidFill>
                  <a:schemeClr val="tx1"/>
                </a:solidFill>
              </a:rPr>
              <a:t>The Host helps new people to get connected, and fosters pastoral care by teaching and modeling each member </a:t>
            </a:r>
            <a:r>
              <a:rPr lang="en-US" dirty="0">
                <a:solidFill>
                  <a:schemeClr val="tx1"/>
                </a:solidFill>
              </a:rPr>
              <a:t>of the body </a:t>
            </a:r>
            <a:r>
              <a:rPr lang="en-US" dirty="0" smtClean="0">
                <a:solidFill>
                  <a:schemeClr val="tx1"/>
                </a:solidFill>
              </a:rPr>
              <a:t>caring </a:t>
            </a:r>
            <a:r>
              <a:rPr lang="en-US" dirty="0">
                <a:solidFill>
                  <a:schemeClr val="tx1"/>
                </a:solidFill>
              </a:rPr>
              <a:t>for each </a:t>
            </a:r>
            <a:r>
              <a:rPr lang="en-US" dirty="0" smtClean="0">
                <a:solidFill>
                  <a:schemeClr val="tx1"/>
                </a:solidFill>
              </a:rPr>
              <a:t>other.</a:t>
            </a:r>
          </a:p>
          <a:p>
            <a:pPr marL="228600" indent="-228600">
              <a:buFont typeface="Arial" panose="020B0604020202020204" pitchFamily="34" charset="0"/>
              <a:buChar char="•"/>
            </a:pPr>
            <a:r>
              <a:rPr lang="en-US" dirty="0" smtClean="0">
                <a:solidFill>
                  <a:schemeClr val="tx1"/>
                </a:solidFill>
              </a:rPr>
              <a:t>The Growth Coach helps people become disciples, learn the Bible, grow.</a:t>
            </a:r>
          </a:p>
          <a:p>
            <a:pPr marL="228600" indent="-228600">
              <a:buFont typeface="Arial" panose="020B0604020202020204" pitchFamily="34" charset="0"/>
              <a:buChar char="•"/>
            </a:pPr>
            <a:r>
              <a:rPr lang="en-US" dirty="0" smtClean="0">
                <a:solidFill>
                  <a:schemeClr val="tx1"/>
                </a:solidFill>
              </a:rPr>
              <a:t>Give the team goals for phone calls and meetings. </a:t>
            </a:r>
          </a:p>
          <a:p>
            <a:pPr marL="228600" indent="-228600">
              <a:buFont typeface="Arial" panose="020B0604020202020204" pitchFamily="34" charset="0"/>
              <a:buChar char="•"/>
            </a:pPr>
            <a:r>
              <a:rPr lang="en-US" dirty="0" smtClean="0">
                <a:solidFill>
                  <a:schemeClr val="tx1"/>
                </a:solidFill>
              </a:rPr>
              <a:t>Regular fellowship; develop a lifestyle that is not event-driven.</a:t>
            </a:r>
          </a:p>
          <a:p>
            <a:pPr marL="228600" indent="-228600">
              <a:buFont typeface="Arial" panose="020B0604020202020204" pitchFamily="34" charset="0"/>
              <a:buChar char="•"/>
            </a:pPr>
            <a:r>
              <a:rPr lang="en-US" dirty="0" smtClean="0">
                <a:solidFill>
                  <a:schemeClr val="tx1"/>
                </a:solidFill>
              </a:rPr>
              <a:t>Special events augment the lifestyle and meetings. Parties, dinners, etc.</a:t>
            </a:r>
          </a:p>
          <a:p>
            <a:pPr marL="228600" indent="-228600">
              <a:buFont typeface="Arial" panose="020B0604020202020204" pitchFamily="34" charset="0"/>
              <a:buChar char="•"/>
            </a:pPr>
            <a:endParaRPr lang="en-US" dirty="0" smtClean="0">
              <a:solidFill>
                <a:schemeClr val="tx1"/>
              </a:solidFill>
            </a:endParaRPr>
          </a:p>
        </p:txBody>
      </p:sp>
    </p:spTree>
    <p:extLst>
      <p:ext uri="{BB962C8B-B14F-4D97-AF65-F5344CB8AC3E}">
        <p14:creationId xmlns:p14="http://schemas.microsoft.com/office/powerpoint/2010/main" val="2668756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838200" y="345834"/>
            <a:ext cx="10515600" cy="1096046"/>
          </a:xfrm>
        </p:spPr>
        <p:txBody>
          <a:bodyPr>
            <a:normAutofit fontScale="90000"/>
          </a:bodyPr>
          <a:lstStyle/>
          <a:p>
            <a:pPr algn="ctr"/>
            <a:r>
              <a:rPr lang="en-US" dirty="0" smtClean="0"/>
              <a:t>Conversation w/ a non-believer</a:t>
            </a:r>
            <a:endParaRPr lang="en-US" dirty="0"/>
          </a:p>
        </p:txBody>
      </p:sp>
      <p:sp>
        <p:nvSpPr>
          <p:cNvPr id="6" name="Text Placeholder 5"/>
          <p:cNvSpPr>
            <a:spLocks noGrp="1"/>
          </p:cNvSpPr>
          <p:nvPr>
            <p:ph type="body" idx="1"/>
          </p:nvPr>
        </p:nvSpPr>
        <p:spPr>
          <a:xfrm>
            <a:off x="831850" y="1787714"/>
            <a:ext cx="10659934" cy="4736653"/>
          </a:xfrm>
        </p:spPr>
        <p:txBody>
          <a:bodyPr>
            <a:noAutofit/>
          </a:bodyPr>
          <a:lstStyle/>
          <a:p>
            <a:r>
              <a:rPr lang="en-US" b="1" dirty="0" smtClean="0">
                <a:solidFill>
                  <a:schemeClr val="tx1"/>
                </a:solidFill>
              </a:rPr>
              <a:t>Michael did a podcast with a “progressive” non-believer online celebrity</a:t>
            </a:r>
          </a:p>
          <a:p>
            <a:pPr marL="342900" indent="-342900">
              <a:buFont typeface="Arial" panose="020B0604020202020204" pitchFamily="34" charset="0"/>
              <a:buChar char="•"/>
            </a:pPr>
            <a:r>
              <a:rPr lang="en-US" dirty="0" smtClean="0">
                <a:solidFill>
                  <a:schemeClr val="tx1"/>
                </a:solidFill>
              </a:rPr>
              <a:t>This will give you some examples of how Michael interacted with someone with a different world view, asking questions, listening, etc.</a:t>
            </a:r>
          </a:p>
          <a:p>
            <a:pPr marL="228600" indent="-228600">
              <a:buFont typeface="Arial" panose="020B0604020202020204" pitchFamily="34" charset="0"/>
              <a:buChar char="•"/>
            </a:pPr>
            <a:r>
              <a:rPr lang="en-US" dirty="0" smtClean="0">
                <a:solidFill>
                  <a:schemeClr val="tx1"/>
                </a:solidFill>
                <a:hlinkClick r:id="rId3"/>
              </a:rPr>
              <a:t>https</a:t>
            </a:r>
            <a:r>
              <a:rPr lang="en-US" dirty="0">
                <a:solidFill>
                  <a:schemeClr val="tx1"/>
                </a:solidFill>
                <a:hlinkClick r:id="rId3"/>
              </a:rPr>
              <a:t>://</a:t>
            </a:r>
            <a:r>
              <a:rPr lang="en-US" dirty="0" smtClean="0">
                <a:solidFill>
                  <a:schemeClr val="tx1"/>
                </a:solidFill>
                <a:hlinkClick r:id="rId3"/>
              </a:rPr>
              <a:t>www.fractalfriends.us/fractalfriends/michael-brodeur</a:t>
            </a:r>
            <a:endParaRPr lang="en-US" dirty="0" smtClean="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42935078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55210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31985</TotalTime>
  <Words>1687</Words>
  <Application>Microsoft Office PowerPoint</Application>
  <PresentationFormat>Widescreen</PresentationFormat>
  <Paragraphs>109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Black</vt:lpstr>
      <vt:lpstr>Calibri</vt:lpstr>
      <vt:lpstr>Lato</vt:lpstr>
      <vt:lpstr>Office Theme</vt:lpstr>
      <vt:lpstr>PowerPoint Presentation</vt:lpstr>
      <vt:lpstr>Evangelism Intro</vt:lpstr>
      <vt:lpstr>Types of Evangelism</vt:lpstr>
      <vt:lpstr>Relational Evangelism</vt:lpstr>
      <vt:lpstr>Relational Evangelism cont.</vt:lpstr>
      <vt:lpstr>Small Group Outreach</vt:lpstr>
      <vt:lpstr>Other Outreach Events</vt:lpstr>
      <vt:lpstr>Evangelism Training</vt:lpstr>
      <vt:lpstr>Personal Soul Winning</vt:lpstr>
      <vt:lpstr>Enfolding</vt:lpstr>
      <vt:lpstr>Enfolding Pathways</vt:lpstr>
      <vt:lpstr>Developmental Pathway</vt:lpstr>
      <vt:lpstr>Enfolding in Small Groups</vt:lpstr>
      <vt:lpstr>Conversation w/ a non-believer</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Glen Reed</cp:lastModifiedBy>
  <cp:revision>450</cp:revision>
  <dcterms:created xsi:type="dcterms:W3CDTF">2018-05-02T06:50:38Z</dcterms:created>
  <dcterms:modified xsi:type="dcterms:W3CDTF">2021-02-23T01:51:19Z</dcterms:modified>
</cp:coreProperties>
</file>